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62" r:id="rId5"/>
    <p:sldId id="261" r:id="rId6"/>
    <p:sldId id="267" r:id="rId7"/>
    <p:sldId id="269" r:id="rId8"/>
    <p:sldId id="268" r:id="rId9"/>
    <p:sldId id="275" r:id="rId10"/>
    <p:sldId id="276" r:id="rId11"/>
    <p:sldId id="270" r:id="rId12"/>
    <p:sldId id="273" r:id="rId13"/>
    <p:sldId id="271" r:id="rId14"/>
    <p:sldId id="272" r:id="rId15"/>
    <p:sldId id="274" r:id="rId16"/>
    <p:sldId id="266" r:id="rId17"/>
    <p:sldId id="277" r:id="rId18"/>
    <p:sldId id="279"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20th Century Font" pitchFamily="2" charset="0"/>
        <a:ea typeface="+mn-ea"/>
        <a:cs typeface="+mn-cs"/>
      </a:defRPr>
    </a:lvl1pPr>
    <a:lvl2pPr marL="457200" algn="l" rtl="0" fontAlgn="base">
      <a:spcBef>
        <a:spcPct val="0"/>
      </a:spcBef>
      <a:spcAft>
        <a:spcPct val="0"/>
      </a:spcAft>
      <a:defRPr kern="1200">
        <a:solidFill>
          <a:schemeClr val="tx1"/>
        </a:solidFill>
        <a:latin typeface="20th Century Font" pitchFamily="2" charset="0"/>
        <a:ea typeface="+mn-ea"/>
        <a:cs typeface="+mn-cs"/>
      </a:defRPr>
    </a:lvl2pPr>
    <a:lvl3pPr marL="914400" algn="l" rtl="0" fontAlgn="base">
      <a:spcBef>
        <a:spcPct val="0"/>
      </a:spcBef>
      <a:spcAft>
        <a:spcPct val="0"/>
      </a:spcAft>
      <a:defRPr kern="1200">
        <a:solidFill>
          <a:schemeClr val="tx1"/>
        </a:solidFill>
        <a:latin typeface="20th Century Font" pitchFamily="2" charset="0"/>
        <a:ea typeface="+mn-ea"/>
        <a:cs typeface="+mn-cs"/>
      </a:defRPr>
    </a:lvl3pPr>
    <a:lvl4pPr marL="1371600" algn="l" rtl="0" fontAlgn="base">
      <a:spcBef>
        <a:spcPct val="0"/>
      </a:spcBef>
      <a:spcAft>
        <a:spcPct val="0"/>
      </a:spcAft>
      <a:defRPr kern="1200">
        <a:solidFill>
          <a:schemeClr val="tx1"/>
        </a:solidFill>
        <a:latin typeface="20th Century Font" pitchFamily="2" charset="0"/>
        <a:ea typeface="+mn-ea"/>
        <a:cs typeface="+mn-cs"/>
      </a:defRPr>
    </a:lvl4pPr>
    <a:lvl5pPr marL="1828800" algn="l" rtl="0" fontAlgn="base">
      <a:spcBef>
        <a:spcPct val="0"/>
      </a:spcBef>
      <a:spcAft>
        <a:spcPct val="0"/>
      </a:spcAft>
      <a:defRPr kern="1200">
        <a:solidFill>
          <a:schemeClr val="tx1"/>
        </a:solidFill>
        <a:latin typeface="20th Century Font" pitchFamily="2" charset="0"/>
        <a:ea typeface="+mn-ea"/>
        <a:cs typeface="+mn-cs"/>
      </a:defRPr>
    </a:lvl5pPr>
    <a:lvl6pPr marL="2286000" algn="l" defTabSz="914400" rtl="0" eaLnBrk="1" latinLnBrk="0" hangingPunct="1">
      <a:defRPr kern="1200">
        <a:solidFill>
          <a:schemeClr val="tx1"/>
        </a:solidFill>
        <a:latin typeface="20th Century Font" pitchFamily="2" charset="0"/>
        <a:ea typeface="+mn-ea"/>
        <a:cs typeface="+mn-cs"/>
      </a:defRPr>
    </a:lvl6pPr>
    <a:lvl7pPr marL="2743200" algn="l" defTabSz="914400" rtl="0" eaLnBrk="1" latinLnBrk="0" hangingPunct="1">
      <a:defRPr kern="1200">
        <a:solidFill>
          <a:schemeClr val="tx1"/>
        </a:solidFill>
        <a:latin typeface="20th Century Font" pitchFamily="2" charset="0"/>
        <a:ea typeface="+mn-ea"/>
        <a:cs typeface="+mn-cs"/>
      </a:defRPr>
    </a:lvl7pPr>
    <a:lvl8pPr marL="3200400" algn="l" defTabSz="914400" rtl="0" eaLnBrk="1" latinLnBrk="0" hangingPunct="1">
      <a:defRPr kern="1200">
        <a:solidFill>
          <a:schemeClr val="tx1"/>
        </a:solidFill>
        <a:latin typeface="20th Century Font" pitchFamily="2" charset="0"/>
        <a:ea typeface="+mn-ea"/>
        <a:cs typeface="+mn-cs"/>
      </a:defRPr>
    </a:lvl8pPr>
    <a:lvl9pPr marL="3657600" algn="l" defTabSz="914400" rtl="0" eaLnBrk="1" latinLnBrk="0" hangingPunct="1">
      <a:defRPr kern="1200">
        <a:solidFill>
          <a:schemeClr val="tx1"/>
        </a:solidFill>
        <a:latin typeface="20th Century Font" pitchFamily="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3AB04E"/>
    <a:srgbClr val="FF9933"/>
    <a:srgbClr val="33CC33"/>
    <a:srgbClr val="FFFF00"/>
    <a:srgbClr val="0066FF"/>
    <a:srgbClr val="FFCCFF"/>
    <a:srgbClr val="003399"/>
    <a:srgbClr val="000099"/>
    <a:srgbClr val="3399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94660"/>
  </p:normalViewPr>
  <p:slideViewPr>
    <p:cSldViewPr>
      <p:cViewPr varScale="1">
        <p:scale>
          <a:sx n="74" d="100"/>
          <a:sy n="74" d="100"/>
        </p:scale>
        <p:origin x="-5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15.xml"/><Relationship Id="rId1" Type="http://schemas.openxmlformats.org/officeDocument/2006/relationships/slide" Target="../slides/slide1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D74CF3-2B67-4EE0-8ADD-3747A0F96A7A}" type="doc">
      <dgm:prSet loTypeId="urn:microsoft.com/office/officeart/2005/8/layout/chart3" loCatId="cycle" qsTypeId="urn:microsoft.com/office/officeart/2005/8/quickstyle/simple1" qsCatId="simple" csTypeId="urn:microsoft.com/office/officeart/2005/8/colors/accent1_2" csCatId="accent1" phldr="1"/>
      <dgm:spPr/>
    </dgm:pt>
    <dgm:pt modelId="{E4C6B4AA-BD17-4AF8-BC03-46E76379C883}">
      <dgm:prSet phldrT="[Text]"/>
      <dgm:spPr/>
      <dgm:t>
        <a:bodyPr/>
        <a:lstStyle/>
        <a:p>
          <a:r>
            <a:rPr lang="en-US" dirty="0" smtClean="0">
              <a:hlinkClick xmlns:r="http://schemas.openxmlformats.org/officeDocument/2006/relationships" r:id="rId1" action="ppaction://hlinksldjump"/>
            </a:rPr>
            <a:t>Deductible</a:t>
          </a:r>
          <a:endParaRPr lang="en-SG" dirty="0"/>
        </a:p>
      </dgm:t>
    </dgm:pt>
    <dgm:pt modelId="{F1279380-9787-4BD1-ABB8-C56E82641D45}" type="parTrans" cxnId="{E3B4238C-9253-43D3-9D53-A703056AC4A6}">
      <dgm:prSet/>
      <dgm:spPr/>
      <dgm:t>
        <a:bodyPr/>
        <a:lstStyle/>
        <a:p>
          <a:endParaRPr lang="en-SG"/>
        </a:p>
      </dgm:t>
    </dgm:pt>
    <dgm:pt modelId="{DB411573-3C93-4790-9C4B-2135DAFE73FD}" type="sibTrans" cxnId="{E3B4238C-9253-43D3-9D53-A703056AC4A6}">
      <dgm:prSet/>
      <dgm:spPr/>
      <dgm:t>
        <a:bodyPr/>
        <a:lstStyle/>
        <a:p>
          <a:endParaRPr lang="en-SG"/>
        </a:p>
      </dgm:t>
    </dgm:pt>
    <dgm:pt modelId="{6F818893-2CB5-43A5-8671-C7E689CF0EBA}">
      <dgm:prSet phldrT="[Text]"/>
      <dgm:spPr/>
      <dgm:t>
        <a:bodyPr/>
        <a:lstStyle/>
        <a:p>
          <a:r>
            <a:rPr lang="en-US" dirty="0" smtClean="0">
              <a:hlinkClick xmlns:r="http://schemas.openxmlformats.org/officeDocument/2006/relationships" r:id="rId2" action="ppaction://hlinksldjump"/>
            </a:rPr>
            <a:t>Co-Insurance</a:t>
          </a:r>
          <a:endParaRPr lang="en-SG" dirty="0"/>
        </a:p>
      </dgm:t>
    </dgm:pt>
    <dgm:pt modelId="{8F87C42B-FDB3-4153-BCC6-C2D058DCF02E}" type="parTrans" cxnId="{E9C836FB-EE80-4657-99CE-BFCF798ED4D3}">
      <dgm:prSet/>
      <dgm:spPr/>
      <dgm:t>
        <a:bodyPr/>
        <a:lstStyle/>
        <a:p>
          <a:endParaRPr lang="en-SG"/>
        </a:p>
      </dgm:t>
    </dgm:pt>
    <dgm:pt modelId="{92924B70-B0A3-4417-BCDB-799D22DE1C4A}" type="sibTrans" cxnId="{E9C836FB-EE80-4657-99CE-BFCF798ED4D3}">
      <dgm:prSet/>
      <dgm:spPr/>
      <dgm:t>
        <a:bodyPr/>
        <a:lstStyle/>
        <a:p>
          <a:endParaRPr lang="en-SG"/>
        </a:p>
      </dgm:t>
    </dgm:pt>
    <dgm:pt modelId="{56EE8149-70B0-4953-8C9A-E807DF24958C}">
      <dgm:prSet phldrT="[Text]"/>
      <dgm:spPr/>
      <dgm:t>
        <a:bodyPr/>
        <a:lstStyle/>
        <a:p>
          <a:r>
            <a:rPr lang="en-US" dirty="0" smtClean="0">
              <a:hlinkClick xmlns:r="http://schemas.openxmlformats.org/officeDocument/2006/relationships" r:id="rId3" action="ppaction://hlinksldjump"/>
            </a:rPr>
            <a:t>Claimable Limits</a:t>
          </a:r>
          <a:endParaRPr lang="en-SG" dirty="0"/>
        </a:p>
      </dgm:t>
    </dgm:pt>
    <dgm:pt modelId="{461E396D-613A-428C-96BA-12EF0A17951A}" type="parTrans" cxnId="{C498A22D-6FC0-483C-A31A-63B61A1D26E0}">
      <dgm:prSet/>
      <dgm:spPr/>
      <dgm:t>
        <a:bodyPr/>
        <a:lstStyle/>
        <a:p>
          <a:endParaRPr lang="en-SG"/>
        </a:p>
      </dgm:t>
    </dgm:pt>
    <dgm:pt modelId="{F7A126F6-2627-4D03-B796-E0D01CA2F933}" type="sibTrans" cxnId="{C498A22D-6FC0-483C-A31A-63B61A1D26E0}">
      <dgm:prSet/>
      <dgm:spPr/>
      <dgm:t>
        <a:bodyPr/>
        <a:lstStyle/>
        <a:p>
          <a:endParaRPr lang="en-SG"/>
        </a:p>
      </dgm:t>
    </dgm:pt>
    <dgm:pt modelId="{042FB0C9-E1DC-4E56-9248-89C8BF4B626C}" type="pres">
      <dgm:prSet presAssocID="{70D74CF3-2B67-4EE0-8ADD-3747A0F96A7A}" presName="compositeShape" presStyleCnt="0">
        <dgm:presLayoutVars>
          <dgm:chMax val="7"/>
          <dgm:dir/>
          <dgm:resizeHandles val="exact"/>
        </dgm:presLayoutVars>
      </dgm:prSet>
      <dgm:spPr/>
    </dgm:pt>
    <dgm:pt modelId="{8810CCB1-8505-489B-90AB-89CD912B213B}" type="pres">
      <dgm:prSet presAssocID="{70D74CF3-2B67-4EE0-8ADD-3747A0F96A7A}" presName="wedge1" presStyleLbl="node1" presStyleIdx="0" presStyleCnt="3" custScaleX="127390" custScaleY="120557" custLinFactNeighborX="15227" custLinFactNeighborY="2875"/>
      <dgm:spPr/>
    </dgm:pt>
    <dgm:pt modelId="{9B167F28-3563-427B-9287-0377D3EC94AE}" type="pres">
      <dgm:prSet presAssocID="{70D74CF3-2B67-4EE0-8ADD-3747A0F96A7A}" presName="wedge1Tx" presStyleLbl="node1" presStyleIdx="0" presStyleCnt="3">
        <dgm:presLayoutVars>
          <dgm:chMax val="0"/>
          <dgm:chPref val="0"/>
          <dgm:bulletEnabled val="1"/>
        </dgm:presLayoutVars>
      </dgm:prSet>
      <dgm:spPr/>
    </dgm:pt>
    <dgm:pt modelId="{D10D6E72-AAFD-4042-B6E7-E3D47FF18766}" type="pres">
      <dgm:prSet presAssocID="{70D74CF3-2B67-4EE0-8ADD-3747A0F96A7A}" presName="wedge2" presStyleLbl="node1" presStyleIdx="1" presStyleCnt="3" custScaleX="127914" custScaleY="113617" custLinFactNeighborX="20120"/>
      <dgm:spPr/>
    </dgm:pt>
    <dgm:pt modelId="{B6C398A7-0E57-4402-BFA1-8426446D5C1F}" type="pres">
      <dgm:prSet presAssocID="{70D74CF3-2B67-4EE0-8ADD-3747A0F96A7A}" presName="wedge2Tx" presStyleLbl="node1" presStyleIdx="1" presStyleCnt="3">
        <dgm:presLayoutVars>
          <dgm:chMax val="0"/>
          <dgm:chPref val="0"/>
          <dgm:bulletEnabled val="1"/>
        </dgm:presLayoutVars>
      </dgm:prSet>
      <dgm:spPr/>
    </dgm:pt>
    <dgm:pt modelId="{C44B2480-9244-4F9B-83B5-DABE6D5F228E}" type="pres">
      <dgm:prSet presAssocID="{70D74CF3-2B67-4EE0-8ADD-3747A0F96A7A}" presName="wedge3" presStyleLbl="node1" presStyleIdx="2" presStyleCnt="3" custScaleX="130639" custScaleY="121373" custLinFactNeighborX="20850" custLinFactNeighborY="-102"/>
      <dgm:spPr/>
    </dgm:pt>
    <dgm:pt modelId="{E466D04D-C2F3-46EC-BDC9-6CAADECFB8F6}" type="pres">
      <dgm:prSet presAssocID="{70D74CF3-2B67-4EE0-8ADD-3747A0F96A7A}" presName="wedge3Tx" presStyleLbl="node1" presStyleIdx="2" presStyleCnt="3">
        <dgm:presLayoutVars>
          <dgm:chMax val="0"/>
          <dgm:chPref val="0"/>
          <dgm:bulletEnabled val="1"/>
        </dgm:presLayoutVars>
      </dgm:prSet>
      <dgm:spPr/>
    </dgm:pt>
  </dgm:ptLst>
  <dgm:cxnLst>
    <dgm:cxn modelId="{C51C4723-98DE-4612-BEB1-C1D78916D997}" type="presOf" srcId="{6F818893-2CB5-43A5-8671-C7E689CF0EBA}" destId="{B6C398A7-0E57-4402-BFA1-8426446D5C1F}" srcOrd="1" destOrd="0" presId="urn:microsoft.com/office/officeart/2005/8/layout/chart3"/>
    <dgm:cxn modelId="{F97168E7-2532-4650-A7EF-CD0BDBC0C0B4}" type="presOf" srcId="{70D74CF3-2B67-4EE0-8ADD-3747A0F96A7A}" destId="{042FB0C9-E1DC-4E56-9248-89C8BF4B626C}" srcOrd="0" destOrd="0" presId="urn:microsoft.com/office/officeart/2005/8/layout/chart3"/>
    <dgm:cxn modelId="{5B3EDD50-B435-479B-BC80-C1A3E06ECC88}" type="presOf" srcId="{56EE8149-70B0-4953-8C9A-E807DF24958C}" destId="{C44B2480-9244-4F9B-83B5-DABE6D5F228E}" srcOrd="0" destOrd="0" presId="urn:microsoft.com/office/officeart/2005/8/layout/chart3"/>
    <dgm:cxn modelId="{963C6D54-EC7C-4516-A065-3821900F642A}" type="presOf" srcId="{E4C6B4AA-BD17-4AF8-BC03-46E76379C883}" destId="{9B167F28-3563-427B-9287-0377D3EC94AE}" srcOrd="1" destOrd="0" presId="urn:microsoft.com/office/officeart/2005/8/layout/chart3"/>
    <dgm:cxn modelId="{F8E95899-0D08-4B37-8ABF-E5FE8618B0DA}" type="presOf" srcId="{56EE8149-70B0-4953-8C9A-E807DF24958C}" destId="{E466D04D-C2F3-46EC-BDC9-6CAADECFB8F6}" srcOrd="1" destOrd="0" presId="urn:microsoft.com/office/officeart/2005/8/layout/chart3"/>
    <dgm:cxn modelId="{E3B4238C-9253-43D3-9D53-A703056AC4A6}" srcId="{70D74CF3-2B67-4EE0-8ADD-3747A0F96A7A}" destId="{E4C6B4AA-BD17-4AF8-BC03-46E76379C883}" srcOrd="0" destOrd="0" parTransId="{F1279380-9787-4BD1-ABB8-C56E82641D45}" sibTransId="{DB411573-3C93-4790-9C4B-2135DAFE73FD}"/>
    <dgm:cxn modelId="{C498A22D-6FC0-483C-A31A-63B61A1D26E0}" srcId="{70D74CF3-2B67-4EE0-8ADD-3747A0F96A7A}" destId="{56EE8149-70B0-4953-8C9A-E807DF24958C}" srcOrd="2" destOrd="0" parTransId="{461E396D-613A-428C-96BA-12EF0A17951A}" sibTransId="{F7A126F6-2627-4D03-B796-E0D01CA2F933}"/>
    <dgm:cxn modelId="{E9C836FB-EE80-4657-99CE-BFCF798ED4D3}" srcId="{70D74CF3-2B67-4EE0-8ADD-3747A0F96A7A}" destId="{6F818893-2CB5-43A5-8671-C7E689CF0EBA}" srcOrd="1" destOrd="0" parTransId="{8F87C42B-FDB3-4153-BCC6-C2D058DCF02E}" sibTransId="{92924B70-B0A3-4417-BCDB-799D22DE1C4A}"/>
    <dgm:cxn modelId="{69CB2B94-7687-4AA3-9463-63A55CE40D3F}" type="presOf" srcId="{6F818893-2CB5-43A5-8671-C7E689CF0EBA}" destId="{D10D6E72-AAFD-4042-B6E7-E3D47FF18766}" srcOrd="0" destOrd="0" presId="urn:microsoft.com/office/officeart/2005/8/layout/chart3"/>
    <dgm:cxn modelId="{9A593213-FA3D-4E01-82C6-803F76A3F46F}" type="presOf" srcId="{E4C6B4AA-BD17-4AF8-BC03-46E76379C883}" destId="{8810CCB1-8505-489B-90AB-89CD912B213B}" srcOrd="0" destOrd="0" presId="urn:microsoft.com/office/officeart/2005/8/layout/chart3"/>
    <dgm:cxn modelId="{43000170-1484-4FFF-A796-23837DD282AE}" type="presParOf" srcId="{042FB0C9-E1DC-4E56-9248-89C8BF4B626C}" destId="{8810CCB1-8505-489B-90AB-89CD912B213B}" srcOrd="0" destOrd="0" presId="urn:microsoft.com/office/officeart/2005/8/layout/chart3"/>
    <dgm:cxn modelId="{CF6F2797-36BC-4DC9-8895-021839FB5423}" type="presParOf" srcId="{042FB0C9-E1DC-4E56-9248-89C8BF4B626C}" destId="{9B167F28-3563-427B-9287-0377D3EC94AE}" srcOrd="1" destOrd="0" presId="urn:microsoft.com/office/officeart/2005/8/layout/chart3"/>
    <dgm:cxn modelId="{D4DD966E-FE2D-40C4-A4DF-FDC72EFB43FC}" type="presParOf" srcId="{042FB0C9-E1DC-4E56-9248-89C8BF4B626C}" destId="{D10D6E72-AAFD-4042-B6E7-E3D47FF18766}" srcOrd="2" destOrd="0" presId="urn:microsoft.com/office/officeart/2005/8/layout/chart3"/>
    <dgm:cxn modelId="{F7D856E8-812D-4EB2-B140-4BA13425EF97}" type="presParOf" srcId="{042FB0C9-E1DC-4E56-9248-89C8BF4B626C}" destId="{B6C398A7-0E57-4402-BFA1-8426446D5C1F}" srcOrd="3" destOrd="0" presId="urn:microsoft.com/office/officeart/2005/8/layout/chart3"/>
    <dgm:cxn modelId="{F54EF4C7-AB7D-4051-9DC9-D2EEAC1553D5}" type="presParOf" srcId="{042FB0C9-E1DC-4E56-9248-89C8BF4B626C}" destId="{C44B2480-9244-4F9B-83B5-DABE6D5F228E}" srcOrd="4" destOrd="0" presId="urn:microsoft.com/office/officeart/2005/8/layout/chart3"/>
    <dgm:cxn modelId="{4294BF1B-1803-4AFE-A1C8-799DE5DEC08E}" type="presParOf" srcId="{042FB0C9-E1DC-4E56-9248-89C8BF4B626C}" destId="{E466D04D-C2F3-46EC-BDC9-6CAADECFB8F6}" srcOrd="5" destOrd="0" presId="urn:microsoft.com/office/officeart/2005/8/layout/char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810CCB1-8505-489B-90AB-89CD912B213B}">
      <dsp:nvSpPr>
        <dsp:cNvPr id="0" name=""/>
        <dsp:cNvSpPr/>
      </dsp:nvSpPr>
      <dsp:spPr>
        <a:xfrm>
          <a:off x="1509132" y="14618"/>
          <a:ext cx="4348788" cy="4115526"/>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hlinkClick xmlns:r="http://schemas.openxmlformats.org/officeDocument/2006/relationships" r:id="" action="ppaction://hlinksldjump"/>
            </a:rPr>
            <a:t>Deductible</a:t>
          </a:r>
          <a:endParaRPr lang="en-SG" sz="2200" kern="1200" dirty="0"/>
        </a:p>
      </dsp:txBody>
      <dsp:txXfrm>
        <a:off x="3873527" y="774030"/>
        <a:ext cx="1475481" cy="1371842"/>
      </dsp:txXfrm>
    </dsp:sp>
    <dsp:sp modelId="{D10D6E72-AAFD-4042-B6E7-E3D47FF18766}">
      <dsp:nvSpPr>
        <dsp:cNvPr id="0" name=""/>
        <dsp:cNvSpPr/>
      </dsp:nvSpPr>
      <dsp:spPr>
        <a:xfrm>
          <a:off x="1491252" y="136530"/>
          <a:ext cx="4366676" cy="3878611"/>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hlinkClick xmlns:r="http://schemas.openxmlformats.org/officeDocument/2006/relationships" r:id="" action="ppaction://hlinksldjump"/>
            </a:rPr>
            <a:t>Co-Insurance</a:t>
          </a:r>
          <a:endParaRPr lang="en-SG" sz="2200" kern="1200" dirty="0"/>
        </a:p>
      </dsp:txBody>
      <dsp:txXfrm>
        <a:off x="2686890" y="2583749"/>
        <a:ext cx="1975401" cy="1200522"/>
      </dsp:txXfrm>
    </dsp:sp>
    <dsp:sp modelId="{C44B2480-9244-4F9B-83B5-DABE6D5F228E}">
      <dsp:nvSpPr>
        <dsp:cNvPr id="0" name=""/>
        <dsp:cNvSpPr/>
      </dsp:nvSpPr>
      <dsp:spPr>
        <a:xfrm>
          <a:off x="1469660" y="662"/>
          <a:ext cx="4459701" cy="4143382"/>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hlinkClick xmlns:r="http://schemas.openxmlformats.org/officeDocument/2006/relationships" r:id="" action="ppaction://hlinksldjump"/>
            </a:rPr>
            <a:t>Claimable Limits</a:t>
          </a:r>
          <a:endParaRPr lang="en-SG" sz="2100" kern="1200" dirty="0"/>
        </a:p>
      </dsp:txBody>
      <dsp:txXfrm>
        <a:off x="1947485" y="814541"/>
        <a:ext cx="1513113" cy="1381127"/>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914400" y="2514600"/>
            <a:ext cx="6324600" cy="552450"/>
          </a:xfrm>
        </p:spPr>
        <p:txBody>
          <a:bodyPr/>
          <a:lstStyle>
            <a:lvl1pPr algn="ctr">
              <a:defRPr sz="4800">
                <a:ln>
                  <a:solidFill>
                    <a:schemeClr val="accent6">
                      <a:lumMod val="50000"/>
                    </a:schemeClr>
                  </a:solidFill>
                </a:ln>
                <a:solidFill>
                  <a:schemeClr val="bg1"/>
                </a:solidFill>
              </a:defRPr>
            </a:lvl1pPr>
          </a:lstStyle>
          <a:p>
            <a:r>
              <a:rPr lang="en-US" smtClean="0"/>
              <a:t>Click to edit Master title style</a:t>
            </a:r>
            <a:endParaRPr lang="en-US" dirty="0"/>
          </a:p>
        </p:txBody>
      </p:sp>
      <p:sp>
        <p:nvSpPr>
          <p:cNvPr id="11267" name="Rectangle 3"/>
          <p:cNvSpPr>
            <a:spLocks noGrp="1" noChangeArrowheads="1"/>
          </p:cNvSpPr>
          <p:nvPr>
            <p:ph type="subTitle" idx="1"/>
          </p:nvPr>
        </p:nvSpPr>
        <p:spPr>
          <a:xfrm>
            <a:off x="914400" y="3124200"/>
            <a:ext cx="6324600" cy="381000"/>
          </a:xfrm>
        </p:spPr>
        <p:txBody>
          <a:bodyPr/>
          <a:lstStyle>
            <a:lvl1pPr marL="0" indent="0" algn="ctr">
              <a:defRPr>
                <a:ln>
                  <a:noFill/>
                </a:ln>
                <a:solidFill>
                  <a:schemeClr val="accent6">
                    <a:lumMod val="50000"/>
                  </a:schemeClr>
                </a:solidFill>
              </a:defRPr>
            </a:lvl1pPr>
          </a:lstStyle>
          <a:p>
            <a:r>
              <a:rPr lang="en-US" smtClean="0"/>
              <a:t>Click to edit Master subtitle style</a:t>
            </a:r>
            <a:endParaRPr lang="en-US" dirty="0"/>
          </a:p>
        </p:txBody>
      </p:sp>
      <p:sp>
        <p:nvSpPr>
          <p:cNvPr id="11268" name="Rectangle 4"/>
          <p:cNvSpPr>
            <a:spLocks noGrp="1" noChangeArrowheads="1"/>
          </p:cNvSpPr>
          <p:nvPr>
            <p:ph type="dt" sz="half" idx="2"/>
          </p:nvPr>
        </p:nvSpPr>
        <p:spPr>
          <a:xfrm>
            <a:off x="0" y="6689725"/>
            <a:ext cx="2133600" cy="168275"/>
          </a:xfrm>
        </p:spPr>
        <p:txBody>
          <a:bodyPr/>
          <a:lstStyle>
            <a:lvl1pPr>
              <a:defRPr b="0">
                <a:latin typeface="Arial Black" pitchFamily="34" charset="0"/>
              </a:defRPr>
            </a:lvl1pPr>
          </a:lstStyle>
          <a:p>
            <a:endParaRPr lang="en-US"/>
          </a:p>
        </p:txBody>
      </p:sp>
      <p:sp>
        <p:nvSpPr>
          <p:cNvPr id="11269" name="Rectangle 5"/>
          <p:cNvSpPr>
            <a:spLocks noGrp="1" noChangeArrowheads="1"/>
          </p:cNvSpPr>
          <p:nvPr>
            <p:ph type="ftr" sz="quarter" idx="3"/>
          </p:nvPr>
        </p:nvSpPr>
        <p:spPr/>
        <p:txBody>
          <a:bodyPr/>
          <a:lstStyle>
            <a:lvl1pPr>
              <a:defRPr b="0">
                <a:latin typeface="Arial Black" pitchFamily="34" charset="0"/>
              </a:defRPr>
            </a:lvl1pPr>
          </a:lstStyle>
          <a:p>
            <a:endParaRPr lang="en-US"/>
          </a:p>
        </p:txBody>
      </p:sp>
      <p:sp>
        <p:nvSpPr>
          <p:cNvPr id="11270" name="Rectangle 6"/>
          <p:cNvSpPr>
            <a:spLocks noGrp="1" noChangeArrowheads="1"/>
          </p:cNvSpPr>
          <p:nvPr>
            <p:ph type="sldNum" sz="quarter" idx="4"/>
          </p:nvPr>
        </p:nvSpPr>
        <p:spPr>
          <a:xfrm>
            <a:off x="7010400" y="6689725"/>
            <a:ext cx="2133600" cy="168275"/>
          </a:xfrm>
        </p:spPr>
        <p:txBody>
          <a:bodyPr/>
          <a:lstStyle>
            <a:lvl1pPr>
              <a:defRPr b="0">
                <a:latin typeface="Arial Black" pitchFamily="34" charset="0"/>
              </a:defRPr>
            </a:lvl1pPr>
          </a:lstStyle>
          <a:p>
            <a:fld id="{4A1E2A39-8397-4749-A913-CDF9E45DE071}" type="slidenum">
              <a:rPr lang="en-US"/>
              <a:pPr/>
              <a:t>‹#›</a:t>
            </a:fld>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000" y="5334000"/>
            <a:ext cx="3697288"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191000" y="1146175"/>
            <a:ext cx="36972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191000" y="5900738"/>
            <a:ext cx="36972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A5DE0A8-AF43-4A65-81C9-AA48C8D13915}" type="slidenum">
              <a:rPr lang="en-US"/>
              <a:pPr/>
              <a:t>‹#›</a:t>
            </a:fld>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990600"/>
            <a:ext cx="6781800" cy="457200"/>
          </a:xfrm>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1524000"/>
            <a:ext cx="6096000" cy="4114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E93A4D7-BE34-406D-AF4C-10D0F7AA1EA3}" type="slidenum">
              <a:rPr lang="en-US"/>
              <a:pPr/>
              <a:t>‹#›</a:t>
            </a:fld>
            <a:endParaRPr lang="en-US"/>
          </a:p>
        </p:txBody>
      </p:sp>
    </p:spTree>
  </p:cSld>
  <p:clrMapOvr>
    <a:masterClrMapping/>
  </p:clrMapOvr>
  <p:transition spd="med">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914400"/>
            <a:ext cx="495300" cy="4876800"/>
          </a:xfrm>
        </p:spPr>
        <p:txBody>
          <a:bodyPr vert="eaVert"/>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1000" y="990600"/>
            <a:ext cx="613410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F40C847-BA4B-49C7-8109-6616F8573BEC}" type="slidenum">
              <a:rPr lang="en-US"/>
              <a:pPr/>
              <a:t>‹#›</a:t>
            </a:fld>
            <a:endParaRPr lang="en-US"/>
          </a:p>
        </p:txBody>
      </p:sp>
    </p:spTree>
  </p:cSld>
  <p:clrMapOvr>
    <a:masterClrMapping/>
  </p:clrMapOvr>
  <p:transition spd="med">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457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8382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1148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0" y="6661150"/>
            <a:ext cx="2133600" cy="196850"/>
          </a:xfrm>
        </p:spPr>
        <p:txBody>
          <a:bodyPr/>
          <a:lstStyle>
            <a:lvl1pPr>
              <a:defRPr/>
            </a:lvl1pPr>
          </a:lstStyle>
          <a:p>
            <a:endParaRPr lang="en-US"/>
          </a:p>
        </p:txBody>
      </p:sp>
      <p:sp>
        <p:nvSpPr>
          <p:cNvPr id="6" name="Footer Placeholder 5"/>
          <p:cNvSpPr>
            <a:spLocks noGrp="1"/>
          </p:cNvSpPr>
          <p:nvPr>
            <p:ph type="ftr" sz="quarter" idx="11"/>
          </p:nvPr>
        </p:nvSpPr>
        <p:spPr>
          <a:xfrm>
            <a:off x="3124200" y="6689725"/>
            <a:ext cx="2895600" cy="168275"/>
          </a:xfrm>
        </p:spPr>
        <p:txBody>
          <a:bodyPr/>
          <a:lstStyle>
            <a:lvl1pPr>
              <a:defRPr/>
            </a:lvl1pPr>
          </a:lstStyle>
          <a:p>
            <a:endParaRPr lang="en-US"/>
          </a:p>
        </p:txBody>
      </p:sp>
      <p:sp>
        <p:nvSpPr>
          <p:cNvPr id="7" name="Slide Number Placeholder 6"/>
          <p:cNvSpPr>
            <a:spLocks noGrp="1"/>
          </p:cNvSpPr>
          <p:nvPr>
            <p:ph type="sldNum" sz="quarter" idx="12"/>
          </p:nvPr>
        </p:nvSpPr>
        <p:spPr>
          <a:xfrm>
            <a:off x="7010400" y="6689725"/>
            <a:ext cx="2133600" cy="136525"/>
          </a:xfrm>
        </p:spPr>
        <p:txBody>
          <a:bodyPr/>
          <a:lstStyle>
            <a:lvl1pPr>
              <a:defRPr/>
            </a:lvl1pPr>
          </a:lstStyle>
          <a:p>
            <a:fld id="{0FBC1A09-7DEF-4B71-AD61-759B315BA78B}" type="slidenum">
              <a:rPr lang="en-US"/>
              <a:pPr/>
              <a:t>‹#›</a:t>
            </a:fld>
            <a:endParaRPr lang="en-US"/>
          </a:p>
        </p:txBody>
      </p:sp>
    </p:spTree>
  </p:cSld>
  <p:clrMapOvr>
    <a:masterClrMapping/>
  </p:clrMapOvr>
  <p:transition spd="med">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81000" y="381000"/>
            <a:ext cx="8382000" cy="4572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8382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8382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36576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657600"/>
            <a:ext cx="41148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0" y="6661150"/>
            <a:ext cx="2133600" cy="196850"/>
          </a:xfrm>
        </p:spPr>
        <p:txBody>
          <a:bodyPr/>
          <a:lstStyle>
            <a:lvl1pPr>
              <a:defRPr/>
            </a:lvl1pPr>
          </a:lstStyle>
          <a:p>
            <a:endParaRPr lang="en-US"/>
          </a:p>
        </p:txBody>
      </p:sp>
      <p:sp>
        <p:nvSpPr>
          <p:cNvPr id="8" name="Footer Placeholder 7"/>
          <p:cNvSpPr>
            <a:spLocks noGrp="1"/>
          </p:cNvSpPr>
          <p:nvPr>
            <p:ph type="ftr" sz="quarter" idx="11"/>
          </p:nvPr>
        </p:nvSpPr>
        <p:spPr>
          <a:xfrm>
            <a:off x="3124200" y="6689725"/>
            <a:ext cx="2895600" cy="168275"/>
          </a:xfrm>
        </p:spPr>
        <p:txBody>
          <a:bodyPr/>
          <a:lstStyle>
            <a:lvl1pPr>
              <a:defRPr/>
            </a:lvl1pPr>
          </a:lstStyle>
          <a:p>
            <a:endParaRPr lang="en-US"/>
          </a:p>
        </p:txBody>
      </p:sp>
      <p:sp>
        <p:nvSpPr>
          <p:cNvPr id="9" name="Slide Number Placeholder 8"/>
          <p:cNvSpPr>
            <a:spLocks noGrp="1"/>
          </p:cNvSpPr>
          <p:nvPr>
            <p:ph type="sldNum" sz="quarter" idx="12"/>
          </p:nvPr>
        </p:nvSpPr>
        <p:spPr>
          <a:xfrm>
            <a:off x="7010400" y="6689725"/>
            <a:ext cx="2133600" cy="136525"/>
          </a:xfrm>
        </p:spPr>
        <p:txBody>
          <a:bodyPr/>
          <a:lstStyle>
            <a:lvl1pPr>
              <a:defRPr/>
            </a:lvl1pPr>
          </a:lstStyle>
          <a:p>
            <a:fld id="{BFDDBC97-85A3-441E-987E-4F4DE9C69163}" type="slidenum">
              <a:rPr lang="en-US"/>
              <a:pPr/>
              <a:t>‹#›</a:t>
            </a:fld>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A648615-5EAA-412E-94B7-0B8C621406F2}" type="slidenum">
              <a:rPr lang="en-US"/>
              <a:pPr/>
              <a:t>‹#›</a:t>
            </a:fld>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990600"/>
            <a:ext cx="6553200" cy="685800"/>
          </a:xfrm>
        </p:spPr>
        <p:txBody>
          <a:bodyPr/>
          <a:lstStyle>
            <a:lvl1pPr algn="ctr">
              <a:defRPr/>
            </a:lvl1pPr>
          </a:lstStyle>
          <a:p>
            <a:r>
              <a:rPr lang="en-US" smtClean="0"/>
              <a:t>Click to edit Master title style</a:t>
            </a:r>
            <a:endParaRPr lang="en-US" dirty="0"/>
          </a:p>
        </p:txBody>
      </p:sp>
      <p:sp>
        <p:nvSpPr>
          <p:cNvPr id="3" name="Content Placeholder 2"/>
          <p:cNvSpPr>
            <a:spLocks noGrp="1"/>
          </p:cNvSpPr>
          <p:nvPr>
            <p:ph idx="1"/>
          </p:nvPr>
        </p:nvSpPr>
        <p:spPr>
          <a:xfrm>
            <a:off x="1066800" y="1676400"/>
            <a:ext cx="6096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A648615-5EAA-412E-94B7-0B8C621406F2}" type="slidenum">
              <a:rPr lang="en-US"/>
              <a:pPr/>
              <a:t>‹#›</a:t>
            </a:fld>
            <a:endParaRPr lang="en-US"/>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90599" y="5157787"/>
            <a:ext cx="7504113" cy="1362075"/>
          </a:xfrm>
        </p:spPr>
        <p:txBody>
          <a:bodyPr anchor="t"/>
          <a:lstStyle>
            <a:lvl1pPr algn="l">
              <a:defRPr sz="4000" b="1" cap="all">
                <a:ln>
                  <a:solidFill>
                    <a:schemeClr val="accent6">
                      <a:lumMod val="50000"/>
                    </a:schemeClr>
                  </a:solidFill>
                </a:ln>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990599" y="3657600"/>
            <a:ext cx="7504113"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210027C-D55E-48F3-870E-B1697574C379}" type="slidenum">
              <a:rPr lang="en-US"/>
              <a:pPr/>
              <a:t>‹#›</a:t>
            </a:fld>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239000" cy="914400"/>
          </a:xfrm>
        </p:spPr>
        <p:txBody>
          <a:bodyPr/>
          <a:lstStyle>
            <a:lvl1pPr algn="ctr">
              <a:defRPr/>
            </a:lvl1pPr>
          </a:lstStyle>
          <a:p>
            <a:r>
              <a:rPr lang="en-US" smtClean="0"/>
              <a:t>Click to edit Master title style</a:t>
            </a:r>
            <a:endParaRPr lang="en-US" dirty="0"/>
          </a:p>
        </p:txBody>
      </p:sp>
      <p:sp>
        <p:nvSpPr>
          <p:cNvPr id="3" name="Content Placeholder 2"/>
          <p:cNvSpPr>
            <a:spLocks noGrp="1"/>
          </p:cNvSpPr>
          <p:nvPr>
            <p:ph sz="half" idx="1"/>
          </p:nvPr>
        </p:nvSpPr>
        <p:spPr>
          <a:xfrm>
            <a:off x="990600" y="1981200"/>
            <a:ext cx="3200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91000" y="1981200"/>
            <a:ext cx="3200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BAF563C-3F35-42CD-BFD2-094BCCD72579}" type="slidenum">
              <a:rPr lang="en-US"/>
              <a:pPr/>
              <a:t>‹#›</a:t>
            </a:fld>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868362"/>
            <a:ext cx="6400800" cy="884238"/>
          </a:xfrm>
        </p:spPr>
        <p:txBody>
          <a:bodyPr/>
          <a:lstStyle>
            <a:lvl1pPr algn="ct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66800" y="1809750"/>
            <a:ext cx="3124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6800" y="2449512"/>
            <a:ext cx="3124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343401" y="1809750"/>
            <a:ext cx="3048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343401" y="2449512"/>
            <a:ext cx="30480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F86096F-47D1-4189-93CC-598A004D9F3A}" type="slidenum">
              <a:rPr lang="en-US"/>
              <a:pPr/>
              <a:t>‹#›</a:t>
            </a:fld>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A7C646E-8B28-45DB-986A-D13C279C7A12}" type="slidenum">
              <a:rPr lang="en-US"/>
              <a:pPr/>
              <a:t>‹#›</a:t>
            </a:fld>
            <a:endParaRPr lang="en-US"/>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F0743EF-50D2-45E1-9F28-58A9DD7BD4E9}" type="slidenum">
              <a:rPr lang="en-US"/>
              <a:pPr/>
              <a:t>‹#›</a:t>
            </a:fld>
            <a:endParaRPr lang="en-US"/>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931709"/>
            <a:ext cx="2474913" cy="97329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914400"/>
            <a:ext cx="3968750" cy="52117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90600" y="2133600"/>
            <a:ext cx="2474913" cy="3929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FD140D6-64A3-4010-A87A-7566C606C71D}" type="slidenum">
              <a:rPr lang="en-US"/>
              <a:pPr/>
              <a:t>‹#›</a:t>
            </a:fld>
            <a:endParaRPr lang="en-US"/>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0" y="1676400"/>
            <a:ext cx="54102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3810000" y="2362200"/>
            <a:ext cx="4953000" cy="396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0" y="6661150"/>
            <a:ext cx="2133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b="1">
                <a:solidFill>
                  <a:schemeClr val="bg1"/>
                </a:solidFill>
                <a:latin typeface="+mn-lt"/>
              </a:defRPr>
            </a:lvl1pPr>
          </a:lstStyle>
          <a:p>
            <a:endParaRPr lang="en-US"/>
          </a:p>
        </p:txBody>
      </p:sp>
      <p:sp>
        <p:nvSpPr>
          <p:cNvPr id="1029" name="Rectangle 5"/>
          <p:cNvSpPr>
            <a:spLocks noGrp="1" noChangeArrowheads="1"/>
          </p:cNvSpPr>
          <p:nvPr>
            <p:ph type="ftr" sz="quarter" idx="3"/>
          </p:nvPr>
        </p:nvSpPr>
        <p:spPr bwMode="auto">
          <a:xfrm>
            <a:off x="3124200" y="6689725"/>
            <a:ext cx="2895600" cy="168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800" b="1">
                <a:solidFill>
                  <a:schemeClr val="bg1"/>
                </a:solidFill>
                <a:latin typeface="+mn-lt"/>
              </a:defRPr>
            </a:lvl1pPr>
          </a:lstStyle>
          <a:p>
            <a:endParaRPr lang="en-US"/>
          </a:p>
        </p:txBody>
      </p:sp>
      <p:sp>
        <p:nvSpPr>
          <p:cNvPr id="1030" name="Rectangle 6"/>
          <p:cNvSpPr>
            <a:spLocks noGrp="1" noChangeArrowheads="1"/>
          </p:cNvSpPr>
          <p:nvPr>
            <p:ph type="sldNum" sz="quarter" idx="4"/>
          </p:nvPr>
        </p:nvSpPr>
        <p:spPr bwMode="auto">
          <a:xfrm>
            <a:off x="7010400" y="6689725"/>
            <a:ext cx="2133600" cy="136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b="1">
                <a:solidFill>
                  <a:schemeClr val="bg1"/>
                </a:solidFill>
                <a:latin typeface="+mn-lt"/>
              </a:defRPr>
            </a:lvl1pPr>
          </a:lstStyle>
          <a:p>
            <a:fld id="{989338ED-97FB-486C-B5DA-771D356C76E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spd="med">
    <p:fade thruBlk="1"/>
  </p:transition>
  <p:txStyles>
    <p:titleStyle>
      <a:lvl1pPr algn="l" rtl="0" eaLnBrk="1" fontAlgn="base" hangingPunct="1">
        <a:spcBef>
          <a:spcPct val="0"/>
        </a:spcBef>
        <a:spcAft>
          <a:spcPct val="0"/>
        </a:spcAft>
        <a:defRPr sz="3600">
          <a:solidFill>
            <a:schemeClr val="accent6">
              <a:lumMod val="50000"/>
            </a:schemeClr>
          </a:solidFill>
          <a:latin typeface="+mj-lt"/>
          <a:ea typeface="+mj-ea"/>
          <a:cs typeface="+mj-cs"/>
        </a:defRPr>
      </a:lvl1pPr>
      <a:lvl2pPr algn="l" rtl="0" eaLnBrk="1" fontAlgn="base" hangingPunct="1">
        <a:spcBef>
          <a:spcPct val="0"/>
        </a:spcBef>
        <a:spcAft>
          <a:spcPct val="0"/>
        </a:spcAft>
        <a:defRPr sz="3600">
          <a:solidFill>
            <a:schemeClr val="tx1"/>
          </a:solidFill>
          <a:latin typeface="Impact" pitchFamily="34" charset="0"/>
        </a:defRPr>
      </a:lvl2pPr>
      <a:lvl3pPr algn="l" rtl="0" eaLnBrk="1" fontAlgn="base" hangingPunct="1">
        <a:spcBef>
          <a:spcPct val="0"/>
        </a:spcBef>
        <a:spcAft>
          <a:spcPct val="0"/>
        </a:spcAft>
        <a:defRPr sz="3600">
          <a:solidFill>
            <a:schemeClr val="tx1"/>
          </a:solidFill>
          <a:latin typeface="Impact" pitchFamily="34" charset="0"/>
        </a:defRPr>
      </a:lvl3pPr>
      <a:lvl4pPr algn="l" rtl="0" eaLnBrk="1" fontAlgn="base" hangingPunct="1">
        <a:spcBef>
          <a:spcPct val="0"/>
        </a:spcBef>
        <a:spcAft>
          <a:spcPct val="0"/>
        </a:spcAft>
        <a:defRPr sz="3600">
          <a:solidFill>
            <a:schemeClr val="tx1"/>
          </a:solidFill>
          <a:latin typeface="Impact" pitchFamily="34" charset="0"/>
        </a:defRPr>
      </a:lvl4pPr>
      <a:lvl5pPr algn="l" rtl="0" eaLnBrk="1" fontAlgn="base" hangingPunct="1">
        <a:spcBef>
          <a:spcPct val="0"/>
        </a:spcBef>
        <a:spcAft>
          <a:spcPct val="0"/>
        </a:spcAft>
        <a:defRPr sz="3600">
          <a:solidFill>
            <a:schemeClr val="tx1"/>
          </a:solidFill>
          <a:latin typeface="Impact" pitchFamily="34" charset="0"/>
        </a:defRPr>
      </a:lvl5pPr>
      <a:lvl6pPr marL="457200" algn="l" rtl="0" eaLnBrk="1" fontAlgn="base" hangingPunct="1">
        <a:spcBef>
          <a:spcPct val="0"/>
        </a:spcBef>
        <a:spcAft>
          <a:spcPct val="0"/>
        </a:spcAft>
        <a:defRPr sz="3600">
          <a:solidFill>
            <a:schemeClr val="tx1"/>
          </a:solidFill>
          <a:latin typeface="Impact" pitchFamily="34" charset="0"/>
        </a:defRPr>
      </a:lvl6pPr>
      <a:lvl7pPr marL="914400" algn="l" rtl="0" eaLnBrk="1" fontAlgn="base" hangingPunct="1">
        <a:spcBef>
          <a:spcPct val="0"/>
        </a:spcBef>
        <a:spcAft>
          <a:spcPct val="0"/>
        </a:spcAft>
        <a:defRPr sz="3600">
          <a:solidFill>
            <a:schemeClr val="tx1"/>
          </a:solidFill>
          <a:latin typeface="Impact" pitchFamily="34" charset="0"/>
        </a:defRPr>
      </a:lvl7pPr>
      <a:lvl8pPr marL="1371600" algn="l" rtl="0" eaLnBrk="1" fontAlgn="base" hangingPunct="1">
        <a:spcBef>
          <a:spcPct val="0"/>
        </a:spcBef>
        <a:spcAft>
          <a:spcPct val="0"/>
        </a:spcAft>
        <a:defRPr sz="3600">
          <a:solidFill>
            <a:schemeClr val="tx1"/>
          </a:solidFill>
          <a:latin typeface="Impact" pitchFamily="34" charset="0"/>
        </a:defRPr>
      </a:lvl8pPr>
      <a:lvl9pPr marL="1828800" algn="l" rtl="0" eaLnBrk="1" fontAlgn="base" hangingPunct="1">
        <a:spcBef>
          <a:spcPct val="0"/>
        </a:spcBef>
        <a:spcAft>
          <a:spcPct val="0"/>
        </a:spcAft>
        <a:defRPr sz="3600">
          <a:solidFill>
            <a:schemeClr val="tx1"/>
          </a:solidFill>
          <a:latin typeface="Impact" pitchFamily="34" charset="0"/>
        </a:defRPr>
      </a:lvl9pPr>
    </p:titleStyle>
    <p:bodyStyle>
      <a:lvl1pPr marL="342900" indent="-342900" algn="l" rtl="0" eaLnBrk="1" fontAlgn="base" hangingPunct="1">
        <a:spcBef>
          <a:spcPct val="20000"/>
        </a:spcBef>
        <a:spcAft>
          <a:spcPct val="0"/>
        </a:spcAft>
        <a:buSzPct val="200000"/>
        <a:defRPr sz="2400" b="1">
          <a:solidFill>
            <a:schemeClr val="accent5">
              <a:lumMod val="50000"/>
            </a:schemeClr>
          </a:solidFill>
          <a:latin typeface="+mn-lt"/>
          <a:ea typeface="+mn-ea"/>
          <a:cs typeface="+mn-cs"/>
        </a:defRPr>
      </a:lvl1pPr>
      <a:lvl2pPr marL="742950" indent="-285750" algn="l" rtl="0" eaLnBrk="1" fontAlgn="base" hangingPunct="1">
        <a:spcBef>
          <a:spcPct val="20000"/>
        </a:spcBef>
        <a:spcAft>
          <a:spcPct val="0"/>
        </a:spcAft>
        <a:buSzPct val="200000"/>
        <a:defRPr sz="2000" b="1">
          <a:solidFill>
            <a:schemeClr val="accent5">
              <a:lumMod val="50000"/>
            </a:schemeClr>
          </a:solidFill>
          <a:latin typeface="+mn-lt"/>
        </a:defRPr>
      </a:lvl2pPr>
      <a:lvl3pPr marL="1143000" indent="-228600" algn="l" rtl="0" eaLnBrk="1" fontAlgn="base" hangingPunct="1">
        <a:spcBef>
          <a:spcPct val="20000"/>
        </a:spcBef>
        <a:spcAft>
          <a:spcPct val="0"/>
        </a:spcAft>
        <a:buSzPct val="200000"/>
        <a:defRPr b="1">
          <a:solidFill>
            <a:schemeClr val="accent5">
              <a:lumMod val="50000"/>
            </a:schemeClr>
          </a:solidFill>
          <a:latin typeface="+mn-lt"/>
        </a:defRPr>
      </a:lvl3pPr>
      <a:lvl4pPr marL="1600200" indent="-228600" algn="l" rtl="0" eaLnBrk="1" fontAlgn="base" hangingPunct="1">
        <a:spcBef>
          <a:spcPct val="20000"/>
        </a:spcBef>
        <a:spcAft>
          <a:spcPct val="0"/>
        </a:spcAft>
        <a:buSzPct val="200000"/>
        <a:defRPr sz="1600" b="1">
          <a:solidFill>
            <a:schemeClr val="accent5">
              <a:lumMod val="50000"/>
            </a:schemeClr>
          </a:solidFill>
          <a:latin typeface="+mn-lt"/>
        </a:defRPr>
      </a:lvl4pPr>
      <a:lvl5pPr marL="2057400" indent="-228600" algn="l" rtl="0" eaLnBrk="1" fontAlgn="base" hangingPunct="1">
        <a:spcBef>
          <a:spcPct val="20000"/>
        </a:spcBef>
        <a:spcAft>
          <a:spcPct val="0"/>
        </a:spcAft>
        <a:buSzPct val="200000"/>
        <a:defRPr sz="1600" b="1">
          <a:solidFill>
            <a:schemeClr val="accent5">
              <a:lumMod val="50000"/>
            </a:schemeClr>
          </a:solidFill>
          <a:latin typeface="+mn-lt"/>
        </a:defRPr>
      </a:lvl5pPr>
      <a:lvl6pPr marL="2514600" indent="-228600" algn="l" rtl="0" eaLnBrk="1" fontAlgn="base" hangingPunct="1">
        <a:spcBef>
          <a:spcPct val="20000"/>
        </a:spcBef>
        <a:spcAft>
          <a:spcPct val="0"/>
        </a:spcAft>
        <a:buSzPct val="200000"/>
        <a:defRPr sz="1600" b="1">
          <a:solidFill>
            <a:schemeClr val="tx1"/>
          </a:solidFill>
          <a:latin typeface="+mn-lt"/>
        </a:defRPr>
      </a:lvl6pPr>
      <a:lvl7pPr marL="2971800" indent="-228600" algn="l" rtl="0" eaLnBrk="1" fontAlgn="base" hangingPunct="1">
        <a:spcBef>
          <a:spcPct val="20000"/>
        </a:spcBef>
        <a:spcAft>
          <a:spcPct val="0"/>
        </a:spcAft>
        <a:buSzPct val="200000"/>
        <a:defRPr sz="1600" b="1">
          <a:solidFill>
            <a:schemeClr val="tx1"/>
          </a:solidFill>
          <a:latin typeface="+mn-lt"/>
        </a:defRPr>
      </a:lvl7pPr>
      <a:lvl8pPr marL="3429000" indent="-228600" algn="l" rtl="0" eaLnBrk="1" fontAlgn="base" hangingPunct="1">
        <a:spcBef>
          <a:spcPct val="20000"/>
        </a:spcBef>
        <a:spcAft>
          <a:spcPct val="0"/>
        </a:spcAft>
        <a:buSzPct val="200000"/>
        <a:defRPr sz="1600" b="1">
          <a:solidFill>
            <a:schemeClr val="tx1"/>
          </a:solidFill>
          <a:latin typeface="+mn-lt"/>
        </a:defRPr>
      </a:lvl8pPr>
      <a:lvl9pPr marL="3886200" indent="-228600" algn="l" rtl="0" eaLnBrk="1" fontAlgn="base" hangingPunct="1">
        <a:spcBef>
          <a:spcPct val="20000"/>
        </a:spcBef>
        <a:spcAft>
          <a:spcPct val="0"/>
        </a:spcAft>
        <a:buSzPct val="200000"/>
        <a:defRPr sz="16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hyperlink" Target="http://www.moh.gov.sg/mohcorp/hcfinancing.aspx?id=10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9.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animationfactory.com/" TargetMode="External"/><Relationship Id="rId1" Type="http://schemas.openxmlformats.org/officeDocument/2006/relationships/slideLayout" Target="../slideLayouts/slideLayout1.xml"/><Relationship Id="rId4" Type="http://schemas.openxmlformats.org/officeDocument/2006/relationships/slide" Target="slide17.xml"/></Relationships>
</file>

<file path=ppt/slides/_rels/slide17.xml.rels><?xml version="1.0" encoding="UTF-8" standalone="yes"?>
<Relationships xmlns="http://schemas.openxmlformats.org/package/2006/relationships"><Relationship Id="rId3" Type="http://schemas.openxmlformats.org/officeDocument/2006/relationships/hyperlink" Target="http://www.american.com/archive/2008/may-june-magazine-contents/the-singapore-model" TargetMode="External"/><Relationship Id="rId2" Type="http://schemas.openxmlformats.org/officeDocument/2006/relationships/hyperlink" Target="http://www.moh.gov.sg/" TargetMode="External"/><Relationship Id="rId1" Type="http://schemas.openxmlformats.org/officeDocument/2006/relationships/slideLayout" Target="../slideLayouts/slideLayout1.xml"/><Relationship Id="rId4" Type="http://schemas.openxmlformats.org/officeDocument/2006/relationships/slide" Target="slide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hyperlink" Target="http://www.moh.gov.sg/mohcorp/hcfinancing.aspx?id=32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90606" y="2143116"/>
            <a:ext cx="6253162" cy="1214446"/>
          </a:xfrm>
          <a:prstGeom prst="roundRect">
            <a:avLst/>
          </a:prstGeom>
          <a:solidFill>
            <a:schemeClr val="accent4">
              <a:alpha val="24000"/>
            </a:schemeClr>
          </a:solidFill>
        </p:spPr>
        <p:style>
          <a:lnRef idx="3">
            <a:schemeClr val="lt1"/>
          </a:lnRef>
          <a:fillRef idx="1">
            <a:schemeClr val="accent4"/>
          </a:fillRef>
          <a:effectRef idx="1">
            <a:schemeClr val="accent4"/>
          </a:effectRef>
          <a:fontRef idx="minor">
            <a:schemeClr val="lt1"/>
          </a:fontRef>
        </p:style>
        <p:txBody>
          <a:bodyPr/>
          <a:lstStyle/>
          <a:p>
            <a:r>
              <a:rPr lang="en-US" dirty="0" smtClean="0"/>
              <a:t>HEALTHCARE @SG</a:t>
            </a:r>
            <a:endParaRPr lang="en-US" dirty="0"/>
          </a:p>
        </p:txBody>
      </p:sp>
      <p:sp>
        <p:nvSpPr>
          <p:cNvPr id="7" name="Subtitle 6"/>
          <p:cNvSpPr>
            <a:spLocks noGrp="1"/>
          </p:cNvSpPr>
          <p:nvPr>
            <p:ph type="subTitle" idx="1"/>
          </p:nvPr>
        </p:nvSpPr>
        <p:spPr>
          <a:xfrm>
            <a:off x="914400" y="3548066"/>
            <a:ext cx="6324600" cy="381000"/>
          </a:xfrm>
        </p:spPr>
        <p:txBody>
          <a:bodyPr/>
          <a:lstStyle/>
          <a:p>
            <a:r>
              <a:rPr lang="en-US" dirty="0" smtClean="0"/>
              <a:t>3 schemes in the little red </a:t>
            </a:r>
            <a:r>
              <a:rPr lang="en-US" dirty="0" smtClean="0">
                <a:solidFill>
                  <a:srgbClr val="FF0000"/>
                </a:solidFill>
              </a:rPr>
              <a:t>dot.</a:t>
            </a:r>
            <a:endParaRPr lang="en-US" dirty="0">
              <a:solidFill>
                <a:srgbClr val="FF0000"/>
              </a:solidFill>
            </a:endParaRPr>
          </a:p>
        </p:txBody>
      </p:sp>
      <p:sp>
        <p:nvSpPr>
          <p:cNvPr id="5" name="Flowchart: Alternate Process 4">
            <a:hlinkClick r:id="rId2" action="ppaction://hlinksldjump"/>
          </p:cNvPr>
          <p:cNvSpPr/>
          <p:nvPr/>
        </p:nvSpPr>
        <p:spPr>
          <a:xfrm>
            <a:off x="5572132" y="5357826"/>
            <a:ext cx="3214710" cy="1143008"/>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800" dirty="0" smtClean="0"/>
              <a:t>LETS </a:t>
            </a:r>
            <a:r>
              <a:rPr lang="en-US" sz="2800" dirty="0" smtClean="0">
                <a:solidFill>
                  <a:srgbClr val="FF3300"/>
                </a:solidFill>
              </a:rPr>
              <a:t>BEGIN</a:t>
            </a:r>
            <a:r>
              <a:rPr lang="en-US" sz="2800" dirty="0" smtClean="0"/>
              <a:t>!</a:t>
            </a:r>
            <a:endParaRPr lang="en-SG"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SG" dirty="0"/>
          </a:p>
        </p:txBody>
      </p:sp>
      <p:sp>
        <p:nvSpPr>
          <p:cNvPr id="3" name="Content Placeholder 2"/>
          <p:cNvSpPr>
            <a:spLocks noGrp="1"/>
          </p:cNvSpPr>
          <p:nvPr>
            <p:ph idx="1"/>
          </p:nvPr>
        </p:nvSpPr>
        <p:spPr/>
        <p:txBody>
          <a:bodyPr/>
          <a:lstStyle/>
          <a:p>
            <a:pPr marL="0"/>
            <a:r>
              <a:rPr lang="en-US" dirty="0" smtClean="0"/>
              <a:t>These 3 schemes are very effective as it ensures that Singaporeans would have sufficient money to pay for their medical bills.</a:t>
            </a:r>
          </a:p>
          <a:p>
            <a:pPr marL="0"/>
            <a:endParaRPr lang="en-US" dirty="0" smtClean="0"/>
          </a:p>
          <a:p>
            <a:pPr marL="0"/>
            <a:r>
              <a:rPr lang="en-US" dirty="0" smtClean="0"/>
              <a:t>Information adapted from:</a:t>
            </a:r>
          </a:p>
          <a:p>
            <a:pPr marL="0"/>
            <a:r>
              <a:rPr lang="en-SG" dirty="0" smtClean="0">
                <a:hlinkClick r:id="rId2"/>
              </a:rPr>
              <a:t>http://www.moh.gov.sg/mohcorp/hcfinancing.aspx?id=104</a:t>
            </a:r>
            <a:endParaRPr lang="en-SG" dirty="0"/>
          </a:p>
        </p:txBody>
      </p:sp>
      <p:sp>
        <p:nvSpPr>
          <p:cNvPr id="4" name="Rounded Rectangle 3">
            <a:hlinkClick r:id="rId3" action="ppaction://hlinksldjump"/>
          </p:cNvPr>
          <p:cNvSpPr/>
          <p:nvPr/>
        </p:nvSpPr>
        <p:spPr>
          <a:xfrm>
            <a:off x="4857752" y="6143644"/>
            <a:ext cx="2143140" cy="50006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t>END</a:t>
            </a:r>
            <a:endParaRPr lang="en-SG" sz="2800" dirty="0"/>
          </a:p>
        </p:txBody>
      </p:sp>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Medishield works</a:t>
            </a:r>
            <a:endParaRPr lang="en-SG" dirty="0"/>
          </a:p>
        </p:txBody>
      </p:sp>
      <p:sp>
        <p:nvSpPr>
          <p:cNvPr id="3" name="Content Placeholder 2"/>
          <p:cNvSpPr>
            <a:spLocks noGrp="1"/>
          </p:cNvSpPr>
          <p:nvPr>
            <p:ph idx="1"/>
          </p:nvPr>
        </p:nvSpPr>
        <p:spPr>
          <a:xfrm>
            <a:off x="3810000" y="3071810"/>
            <a:ext cx="4953000" cy="3252790"/>
          </a:xfrm>
        </p:spPr>
        <p:txBody>
          <a:bodyPr/>
          <a:lstStyle/>
          <a:p>
            <a:pPr marL="0"/>
            <a:r>
              <a:rPr lang="en-SG" b="0" dirty="0" smtClean="0"/>
              <a:t>The yellow portion of the diagram below shows what is payable by </a:t>
            </a:r>
            <a:r>
              <a:rPr lang="en-SG" b="0" dirty="0" smtClean="0"/>
              <a:t>Medishield. </a:t>
            </a:r>
          </a:p>
          <a:p>
            <a:pPr marL="0"/>
            <a:r>
              <a:rPr lang="en-SG" b="0" dirty="0" smtClean="0"/>
              <a:t>The </a:t>
            </a:r>
            <a:r>
              <a:rPr lang="en-SG" b="0" dirty="0" smtClean="0"/>
              <a:t>orange parts are the portions payable by the </a:t>
            </a:r>
            <a:r>
              <a:rPr lang="en-SG" b="0" dirty="0" smtClean="0"/>
              <a:t>Medishield </a:t>
            </a:r>
            <a:r>
              <a:rPr lang="en-SG" b="0" dirty="0" smtClean="0"/>
              <a:t>policyholders either via cash or Medisave.</a:t>
            </a:r>
            <a:endParaRPr lang="en-SG" dirty="0"/>
          </a:p>
        </p:txBody>
      </p:sp>
      <p:pic>
        <p:nvPicPr>
          <p:cNvPr id="1026" name="Picture 2" descr="MSH-diagram"/>
          <p:cNvPicPr>
            <a:picLocks noChangeAspect="1" noChangeArrowheads="1"/>
          </p:cNvPicPr>
          <p:nvPr/>
        </p:nvPicPr>
        <p:blipFill>
          <a:blip r:embed="rId2" cstate="print"/>
          <a:srcRect/>
          <a:stretch>
            <a:fillRect/>
          </a:stretch>
        </p:blipFill>
        <p:spPr bwMode="auto">
          <a:xfrm>
            <a:off x="1214414" y="2285992"/>
            <a:ext cx="3762375" cy="2438400"/>
          </a:xfrm>
          <a:prstGeom prst="rect">
            <a:avLst/>
          </a:prstGeom>
          <a:noFill/>
        </p:spPr>
      </p:pic>
      <p:sp>
        <p:nvSpPr>
          <p:cNvPr id="5" name="Rounded Rectangle 4">
            <a:hlinkClick r:id="rId3" action="ppaction://hlinksldjump"/>
          </p:cNvPr>
          <p:cNvSpPr/>
          <p:nvPr/>
        </p:nvSpPr>
        <p:spPr>
          <a:xfrm>
            <a:off x="5286380" y="2285992"/>
            <a:ext cx="2500330"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Click here for more!</a:t>
            </a:r>
            <a:endParaRPr lang="en-SG" dirty="0"/>
          </a:p>
        </p:txBody>
      </p:sp>
      <p:sp>
        <p:nvSpPr>
          <p:cNvPr id="6" name="Left Arrow 5">
            <a:hlinkClick r:id="rId4" action="ppaction://hlinksldjump"/>
          </p:cNvPr>
          <p:cNvSpPr/>
          <p:nvPr/>
        </p:nvSpPr>
        <p:spPr>
          <a:xfrm>
            <a:off x="5286380" y="5643578"/>
            <a:ext cx="2286016" cy="92869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THAT’S ENOUGH</a:t>
            </a:r>
            <a:endParaRPr lang="en-SG" dirty="0"/>
          </a:p>
        </p:txBody>
      </p:sp>
    </p:spTree>
  </p:cSld>
  <p:clrMapOvr>
    <a:masterClrMapping/>
  </p:clrMapOvr>
  <p:transition spd="med">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0" y="1757354"/>
            <a:ext cx="5410200" cy="457200"/>
          </a:xfrm>
        </p:spPr>
        <p:txBody>
          <a:bodyPr/>
          <a:lstStyle/>
          <a:p>
            <a:r>
              <a:rPr lang="en-US" dirty="0" smtClean="0"/>
              <a:t>Click to find out more!</a:t>
            </a:r>
            <a:endParaRPr lang="en-SG" dirty="0"/>
          </a:p>
        </p:txBody>
      </p:sp>
      <p:graphicFrame>
        <p:nvGraphicFramePr>
          <p:cNvPr id="5" name="Diagram 4"/>
          <p:cNvGraphicFramePr/>
          <p:nvPr/>
        </p:nvGraphicFramePr>
        <p:xfrm>
          <a:off x="2643174" y="221455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ight Arrow 6">
            <a:hlinkClick r:id="rId7" action="ppaction://hlinksldjump"/>
          </p:cNvPr>
          <p:cNvSpPr/>
          <p:nvPr/>
        </p:nvSpPr>
        <p:spPr>
          <a:xfrm>
            <a:off x="7572396" y="5857892"/>
            <a:ext cx="1500166" cy="857256"/>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Next</a:t>
            </a:r>
            <a:endParaRPr lang="en-SG" sz="2400" dirty="0"/>
          </a:p>
        </p:txBody>
      </p:sp>
      <p:sp>
        <p:nvSpPr>
          <p:cNvPr id="8" name="Rectangle 7"/>
          <p:cNvSpPr/>
          <p:nvPr/>
        </p:nvSpPr>
        <p:spPr>
          <a:xfrm>
            <a:off x="3571868" y="1291224"/>
            <a:ext cx="2871691"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t>
            </a: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edishield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Claimable Limits</a:t>
            </a:r>
            <a:endParaRPr lang="en-SG" dirty="0"/>
          </a:p>
        </p:txBody>
      </p:sp>
      <p:sp>
        <p:nvSpPr>
          <p:cNvPr id="3" name="Content Placeholder 2"/>
          <p:cNvSpPr>
            <a:spLocks noGrp="1"/>
          </p:cNvSpPr>
          <p:nvPr>
            <p:ph idx="1"/>
          </p:nvPr>
        </p:nvSpPr>
        <p:spPr/>
        <p:txBody>
          <a:bodyPr/>
          <a:lstStyle/>
          <a:p>
            <a:pPr marL="0"/>
            <a:r>
              <a:rPr lang="en-SG" b="0" dirty="0" smtClean="0"/>
              <a:t>Claimable Limits refers to the portion of your patient bill that is eligible for reimbursement. Your Claimable Limit, or claim amount, is determined by the maximum limits per day of hospitalisation, surgical procedures, surgical implants, and approved specific treatments and outpatient treatments.</a:t>
            </a:r>
            <a:endParaRPr lang="en-SG" dirty="0"/>
          </a:p>
        </p:txBody>
      </p:sp>
      <p:sp>
        <p:nvSpPr>
          <p:cNvPr id="4" name="Rounded Rectangle 3">
            <a:hlinkClick r:id="rId2" action="ppaction://hlinksldjump"/>
          </p:cNvPr>
          <p:cNvSpPr/>
          <p:nvPr/>
        </p:nvSpPr>
        <p:spPr>
          <a:xfrm>
            <a:off x="7143736" y="6286496"/>
            <a:ext cx="200026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BACK</a:t>
            </a:r>
            <a:endParaRPr lang="en-SG" dirty="0"/>
          </a:p>
        </p:txBody>
      </p:sp>
    </p:spTree>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Deductible</a:t>
            </a:r>
            <a:endParaRPr lang="en-SG" dirty="0"/>
          </a:p>
        </p:txBody>
      </p:sp>
      <p:sp>
        <p:nvSpPr>
          <p:cNvPr id="3" name="Content Placeholder 2"/>
          <p:cNvSpPr>
            <a:spLocks noGrp="1"/>
          </p:cNvSpPr>
          <p:nvPr>
            <p:ph idx="1"/>
          </p:nvPr>
        </p:nvSpPr>
        <p:spPr/>
        <p:txBody>
          <a:bodyPr/>
          <a:lstStyle/>
          <a:p>
            <a:pPr marL="0"/>
            <a:r>
              <a:rPr lang="en-SG" b="0" dirty="0" smtClean="0"/>
              <a:t>A deductible is the initial amount you need to pay for claim(s) made in a policy year, before </a:t>
            </a:r>
            <a:r>
              <a:rPr lang="en-SG" b="0" dirty="0" smtClean="0"/>
              <a:t>Medishield </a:t>
            </a:r>
            <a:r>
              <a:rPr lang="en-SG" b="0" dirty="0" smtClean="0"/>
              <a:t>coverage starts. </a:t>
            </a:r>
            <a:endParaRPr lang="en-SG" b="0" dirty="0" smtClean="0"/>
          </a:p>
          <a:p>
            <a:pPr marL="0"/>
            <a:r>
              <a:rPr lang="en-SG" b="0" dirty="0" smtClean="0"/>
              <a:t>One needs </a:t>
            </a:r>
            <a:r>
              <a:rPr lang="en-SG" b="0" dirty="0" smtClean="0"/>
              <a:t>to pay the deductible once in a policy year. The deductible helps to sieve out small claims, which can be paid using Medisave and/or cash, and keeps </a:t>
            </a:r>
            <a:r>
              <a:rPr lang="en-SG" b="0" dirty="0" smtClean="0"/>
              <a:t>Medishield </a:t>
            </a:r>
            <a:r>
              <a:rPr lang="en-SG" b="0" dirty="0" smtClean="0"/>
              <a:t>premiums affordable.</a:t>
            </a:r>
            <a:endParaRPr lang="en-SG" dirty="0"/>
          </a:p>
        </p:txBody>
      </p:sp>
      <p:sp>
        <p:nvSpPr>
          <p:cNvPr id="4" name="Rounded Rectangle 3">
            <a:hlinkClick r:id="rId2" action="ppaction://hlinksldjump"/>
          </p:cNvPr>
          <p:cNvSpPr/>
          <p:nvPr/>
        </p:nvSpPr>
        <p:spPr>
          <a:xfrm>
            <a:off x="7143736" y="6286496"/>
            <a:ext cx="200026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BACK</a:t>
            </a:r>
            <a:endParaRPr lang="en-SG" dirty="0"/>
          </a:p>
        </p:txBody>
      </p:sp>
    </p:spTree>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Co-insurance</a:t>
            </a:r>
            <a:endParaRPr lang="en-SG" dirty="0"/>
          </a:p>
        </p:txBody>
      </p:sp>
      <p:sp>
        <p:nvSpPr>
          <p:cNvPr id="3" name="Content Placeholder 2"/>
          <p:cNvSpPr>
            <a:spLocks noGrp="1"/>
          </p:cNvSpPr>
          <p:nvPr>
            <p:ph idx="1"/>
          </p:nvPr>
        </p:nvSpPr>
        <p:spPr/>
        <p:txBody>
          <a:bodyPr/>
          <a:lstStyle/>
          <a:p>
            <a:pPr marL="0"/>
            <a:r>
              <a:rPr lang="en-SG" b="0" dirty="0" smtClean="0"/>
              <a:t>Co-insurance is the percentage of the bill you need to pay on the portion of the bill above the deductible</a:t>
            </a:r>
            <a:r>
              <a:rPr lang="en-SG" b="0" dirty="0" smtClean="0"/>
              <a:t>. </a:t>
            </a:r>
          </a:p>
          <a:p>
            <a:pPr marL="0"/>
            <a:r>
              <a:rPr lang="en-SG" b="0" dirty="0" smtClean="0"/>
              <a:t>T</a:t>
            </a:r>
            <a:r>
              <a:rPr lang="en-SG" b="0" dirty="0" smtClean="0"/>
              <a:t>he </a:t>
            </a:r>
            <a:r>
              <a:rPr lang="en-SG" b="0" dirty="0" smtClean="0"/>
              <a:t>larger your bill, the lower the co-insurance that you need to pay</a:t>
            </a:r>
            <a:r>
              <a:rPr lang="en-SG" b="0" dirty="0" smtClean="0"/>
              <a:t>.</a:t>
            </a:r>
          </a:p>
          <a:p>
            <a:pPr marL="0"/>
            <a:r>
              <a:rPr lang="en-SG" b="0" dirty="0" smtClean="0"/>
              <a:t>Medishield </a:t>
            </a:r>
            <a:r>
              <a:rPr lang="en-SG" b="0" dirty="0" smtClean="0"/>
              <a:t>will pay between 80% - 90% of the claim amount that exceeds the </a:t>
            </a:r>
            <a:r>
              <a:rPr lang="en-SG" b="0" dirty="0" smtClean="0"/>
              <a:t>deductible</a:t>
            </a:r>
            <a:endParaRPr lang="en-SG" dirty="0"/>
          </a:p>
        </p:txBody>
      </p:sp>
      <p:sp>
        <p:nvSpPr>
          <p:cNvPr id="4" name="Rounded Rectangle 3">
            <a:hlinkClick r:id="rId2" action="ppaction://hlinksldjump"/>
          </p:cNvPr>
          <p:cNvSpPr/>
          <p:nvPr/>
        </p:nvSpPr>
        <p:spPr>
          <a:xfrm>
            <a:off x="7143736" y="6286496"/>
            <a:ext cx="200026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BACK</a:t>
            </a:r>
            <a:endParaRPr lang="en-SG" dirty="0"/>
          </a:p>
        </p:txBody>
      </p:sp>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Text Box 7"/>
          <p:cNvSpPr txBox="1">
            <a:spLocks noChangeArrowheads="1"/>
          </p:cNvSpPr>
          <p:nvPr/>
        </p:nvSpPr>
        <p:spPr bwMode="auto">
          <a:xfrm>
            <a:off x="2857500" y="2281535"/>
            <a:ext cx="2438400" cy="276999"/>
          </a:xfrm>
          <a:prstGeom prst="rect">
            <a:avLst/>
          </a:prstGeom>
          <a:noFill/>
          <a:ln w="9525">
            <a:noFill/>
            <a:miter lim="800000"/>
            <a:headEnd/>
            <a:tailEnd/>
          </a:ln>
          <a:effectLst/>
        </p:spPr>
        <p:txBody>
          <a:bodyPr>
            <a:spAutoFit/>
          </a:bodyPr>
          <a:lstStyle/>
          <a:p>
            <a:pPr algn="ctr">
              <a:spcBef>
                <a:spcPct val="50000"/>
              </a:spcBef>
            </a:pPr>
            <a:r>
              <a:rPr lang="en-US" sz="1200" b="1" dirty="0" smtClean="0">
                <a:latin typeface="+mn-lt"/>
              </a:rPr>
              <a:t>Template Provided By</a:t>
            </a:r>
            <a:endParaRPr lang="en-US" sz="1200" b="1" dirty="0">
              <a:latin typeface="+mn-lt"/>
            </a:endParaRPr>
          </a:p>
        </p:txBody>
      </p:sp>
      <p:sp>
        <p:nvSpPr>
          <p:cNvPr id="14344" name="Text Box 8">
            <a:hlinkClick r:id="rId2"/>
          </p:cNvPr>
          <p:cNvSpPr txBox="1">
            <a:spLocks noChangeArrowheads="1"/>
          </p:cNvSpPr>
          <p:nvPr/>
        </p:nvSpPr>
        <p:spPr bwMode="auto">
          <a:xfrm>
            <a:off x="2209800" y="3314581"/>
            <a:ext cx="3733800" cy="338554"/>
          </a:xfrm>
          <a:prstGeom prst="rect">
            <a:avLst/>
          </a:prstGeom>
          <a:noFill/>
          <a:ln w="9525">
            <a:noFill/>
            <a:miter lim="800000"/>
            <a:headEnd/>
            <a:tailEnd/>
          </a:ln>
          <a:effectLst/>
        </p:spPr>
        <p:txBody>
          <a:bodyPr wrap="square">
            <a:spAutoFit/>
          </a:bodyPr>
          <a:lstStyle/>
          <a:p>
            <a:pPr algn="ctr"/>
            <a:r>
              <a:rPr lang="en-US" sz="1600" b="1" dirty="0">
                <a:latin typeface="+mn-lt"/>
              </a:rPr>
              <a:t>www.animationfactory.com</a:t>
            </a:r>
          </a:p>
        </p:txBody>
      </p:sp>
      <p:sp>
        <p:nvSpPr>
          <p:cNvPr id="12" name="Text Box 7"/>
          <p:cNvSpPr txBox="1">
            <a:spLocks noChangeArrowheads="1"/>
          </p:cNvSpPr>
          <p:nvPr/>
        </p:nvSpPr>
        <p:spPr bwMode="auto">
          <a:xfrm>
            <a:off x="2095500" y="3805535"/>
            <a:ext cx="3962400" cy="461665"/>
          </a:xfrm>
          <a:prstGeom prst="rect">
            <a:avLst/>
          </a:prstGeom>
          <a:noFill/>
          <a:ln w="9525">
            <a:noFill/>
            <a:miter lim="800000"/>
            <a:headEnd/>
            <a:tailEnd/>
          </a:ln>
          <a:effectLst/>
        </p:spPr>
        <p:txBody>
          <a:bodyPr wrap="square">
            <a:spAutoFit/>
          </a:bodyPr>
          <a:lstStyle/>
          <a:p>
            <a:pPr algn="ctr">
              <a:spcBef>
                <a:spcPct val="50000"/>
              </a:spcBef>
            </a:pPr>
            <a:r>
              <a:rPr lang="en-US" sz="1200" b="1" dirty="0" smtClean="0">
                <a:latin typeface="+mn-lt"/>
              </a:rPr>
              <a:t>500,000 Downloadable PowerPoint Templates, Animated Clip Art, Backgrounds and Videos</a:t>
            </a:r>
            <a:endParaRPr lang="en-US" sz="1200" b="1" dirty="0">
              <a:latin typeface="+mn-lt"/>
            </a:endParaRPr>
          </a:p>
        </p:txBody>
      </p:sp>
      <p:pic>
        <p:nvPicPr>
          <p:cNvPr id="13" name="Picture 12" descr="af_logo_long.png">
            <a:hlinkClick r:id="rId2"/>
          </p:cNvPr>
          <p:cNvPicPr>
            <a:picLocks noChangeAspect="1"/>
          </p:cNvPicPr>
          <p:nvPr/>
        </p:nvPicPr>
        <p:blipFill>
          <a:blip r:embed="rId3" cstate="print"/>
          <a:stretch>
            <a:fillRect/>
          </a:stretch>
        </p:blipFill>
        <p:spPr>
          <a:xfrm>
            <a:off x="1066800" y="2684713"/>
            <a:ext cx="6019800" cy="767450"/>
          </a:xfrm>
          <a:prstGeom prst="rect">
            <a:avLst/>
          </a:prstGeom>
        </p:spPr>
      </p:pic>
      <p:sp>
        <p:nvSpPr>
          <p:cNvPr id="6" name="Rounded Rectangle 5">
            <a:hlinkClick r:id="rId4" action="ppaction://hlinksldjump"/>
          </p:cNvPr>
          <p:cNvSpPr/>
          <p:nvPr/>
        </p:nvSpPr>
        <p:spPr>
          <a:xfrm>
            <a:off x="6143636" y="5357826"/>
            <a:ext cx="2643206" cy="857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CLICK AGAIN : )</a:t>
            </a:r>
            <a:endParaRPr lang="en-SG" sz="2400"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Text Box 7"/>
          <p:cNvSpPr txBox="1">
            <a:spLocks noChangeArrowheads="1"/>
          </p:cNvSpPr>
          <p:nvPr/>
        </p:nvSpPr>
        <p:spPr bwMode="auto">
          <a:xfrm>
            <a:off x="1500166" y="1928802"/>
            <a:ext cx="5143536" cy="584775"/>
          </a:xfrm>
          <a:prstGeom prst="rect">
            <a:avLst/>
          </a:prstGeom>
          <a:noFill/>
          <a:ln w="9525">
            <a:noFill/>
            <a:miter lim="800000"/>
            <a:headEnd/>
            <a:tailEnd/>
          </a:ln>
          <a:effectLst/>
        </p:spPr>
        <p:txBody>
          <a:bodyPr wrap="square">
            <a:spAutoFit/>
          </a:bodyPr>
          <a:lstStyle/>
          <a:p>
            <a:pPr algn="ctr">
              <a:spcBef>
                <a:spcPct val="50000"/>
              </a:spcBef>
            </a:pPr>
            <a:r>
              <a:rPr lang="en-US" sz="3200" b="1" dirty="0" smtClean="0">
                <a:latin typeface="+mn-lt"/>
              </a:rPr>
              <a:t>BIBLIOGRAPHY</a:t>
            </a:r>
            <a:endParaRPr lang="en-US" sz="3200" b="1" dirty="0">
              <a:latin typeface="+mn-lt"/>
            </a:endParaRPr>
          </a:p>
        </p:txBody>
      </p:sp>
      <p:sp>
        <p:nvSpPr>
          <p:cNvPr id="12" name="Text Box 7"/>
          <p:cNvSpPr txBox="1">
            <a:spLocks noChangeArrowheads="1"/>
          </p:cNvSpPr>
          <p:nvPr/>
        </p:nvSpPr>
        <p:spPr bwMode="auto">
          <a:xfrm>
            <a:off x="928662" y="2786058"/>
            <a:ext cx="6286544" cy="1940957"/>
          </a:xfrm>
          <a:prstGeom prst="roundRect">
            <a:avLst/>
          </a:prstGeom>
          <a:ln>
            <a:headEnd/>
            <a:tailEnd/>
          </a:ln>
        </p:spPr>
        <p:style>
          <a:lnRef idx="3">
            <a:schemeClr val="lt1"/>
          </a:lnRef>
          <a:fillRef idx="1">
            <a:schemeClr val="accent1"/>
          </a:fillRef>
          <a:effectRef idx="1">
            <a:schemeClr val="accent1"/>
          </a:effectRef>
          <a:fontRef idx="minor">
            <a:schemeClr val="lt1"/>
          </a:fontRef>
        </p:style>
        <p:txBody>
          <a:bodyPr wrap="square">
            <a:spAutoFit/>
          </a:bodyPr>
          <a:lstStyle/>
          <a:p>
            <a:pPr algn="ctr">
              <a:spcBef>
                <a:spcPct val="50000"/>
              </a:spcBef>
            </a:pPr>
            <a:r>
              <a:rPr lang="en-US" sz="2400" b="1" dirty="0" smtClean="0">
                <a:latin typeface="Arial" pitchFamily="34" charset="0"/>
                <a:cs typeface="Arial" pitchFamily="34" charset="0"/>
                <a:hlinkClick r:id="rId2"/>
              </a:rPr>
              <a:t>www.moh.gov.sg</a:t>
            </a:r>
            <a:r>
              <a:rPr lang="en-US" sz="2400" b="1" dirty="0" smtClean="0">
                <a:latin typeface="Arial" pitchFamily="34" charset="0"/>
                <a:cs typeface="Arial" pitchFamily="34" charset="0"/>
              </a:rPr>
              <a:t> – The Official Website</a:t>
            </a:r>
          </a:p>
          <a:p>
            <a:pPr algn="ctr">
              <a:spcBef>
                <a:spcPct val="50000"/>
              </a:spcBef>
            </a:pPr>
            <a:r>
              <a:rPr lang="en-SG" sz="2400" dirty="0" smtClean="0">
                <a:latin typeface="Arial" pitchFamily="34" charset="0"/>
                <a:cs typeface="Arial" pitchFamily="34" charset="0"/>
                <a:hlinkClick r:id="rId3"/>
              </a:rPr>
              <a:t>http://www.american.com/archive/2008/may-june-magazine-contents/the-singapore-model</a:t>
            </a:r>
            <a:endParaRPr lang="en-US" sz="2400" b="1" dirty="0">
              <a:latin typeface="Arial" pitchFamily="34" charset="0"/>
              <a:cs typeface="Arial" pitchFamily="34" charset="0"/>
            </a:endParaRPr>
          </a:p>
        </p:txBody>
      </p:sp>
      <p:sp>
        <p:nvSpPr>
          <p:cNvPr id="6" name="Rounded Rectangle 5">
            <a:hlinkClick r:id="rId4" action="ppaction://hlinksldjump"/>
          </p:cNvPr>
          <p:cNvSpPr/>
          <p:nvPr/>
        </p:nvSpPr>
        <p:spPr>
          <a:xfrm>
            <a:off x="6643702" y="5500702"/>
            <a:ext cx="2286016" cy="857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THANK YOU!</a:t>
            </a:r>
            <a:endParaRPr lang="en-SG" sz="2400"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678" y="2643182"/>
            <a:ext cx="5410200" cy="2214578"/>
          </a:xfrm>
        </p:spPr>
        <p:txBody>
          <a:bodyPr/>
          <a:lstStyle/>
          <a:p>
            <a:pPr algn="ctr"/>
            <a:r>
              <a:rPr lang="en-US" sz="5400" dirty="0" smtClean="0">
                <a:latin typeface="AR JULIAN" pitchFamily="2" charset="0"/>
                <a:cs typeface="Arabic Typesetting" pitchFamily="66" charset="-78"/>
              </a:rPr>
              <a:t>Thank You.</a:t>
            </a:r>
            <a:endParaRPr lang="en-SG" sz="5400" dirty="0">
              <a:latin typeface="AR JULIAN" pitchFamily="2" charset="0"/>
              <a:cs typeface="Arabic Typesetting" pitchFamily="66" charset="-78"/>
            </a:endParaRPr>
          </a:p>
        </p:txBody>
      </p:sp>
      <p:sp>
        <p:nvSpPr>
          <p:cNvPr id="3" name="Rounded Rectangle 2"/>
          <p:cNvSpPr/>
          <p:nvPr/>
        </p:nvSpPr>
        <p:spPr>
          <a:xfrm>
            <a:off x="4500562" y="5715016"/>
            <a:ext cx="2857520" cy="857256"/>
          </a:xfrm>
          <a:prstGeom prst="roundRect">
            <a:avLst/>
          </a:prstGeom>
        </p:spPr>
        <p:style>
          <a:lnRef idx="1">
            <a:schemeClr val="dk1"/>
          </a:lnRef>
          <a:fillRef idx="1003">
            <a:schemeClr val="dk1"/>
          </a:fillRef>
          <a:effectRef idx="1">
            <a:schemeClr val="dk1"/>
          </a:effectRef>
          <a:fontRef idx="minor">
            <a:schemeClr val="dk1"/>
          </a:fontRef>
        </p:style>
        <p:txBody>
          <a:bodyPr rtlCol="0" anchor="ctr"/>
          <a:lstStyle/>
          <a:p>
            <a:pPr algn="ctr"/>
            <a:r>
              <a:rPr lang="en-US" dirty="0" smtClean="0">
                <a:solidFill>
                  <a:schemeClr val="bg1">
                    <a:lumMod val="85000"/>
                  </a:schemeClr>
                </a:solidFill>
              </a:rPr>
              <a:t>Done By </a:t>
            </a:r>
            <a:r>
              <a:rPr lang="en-US" b="1" dirty="0" smtClean="0">
                <a:solidFill>
                  <a:schemeClr val="bg1"/>
                </a:solidFill>
              </a:rPr>
              <a:t>Shaw Shian</a:t>
            </a:r>
            <a:r>
              <a:rPr lang="en-US" b="1" dirty="0" smtClean="0">
                <a:solidFill>
                  <a:schemeClr val="bg1">
                    <a:lumMod val="85000"/>
                  </a:schemeClr>
                </a:solidFill>
              </a:rPr>
              <a:t> </a:t>
            </a:r>
            <a:r>
              <a:rPr lang="en-US" dirty="0" smtClean="0">
                <a:solidFill>
                  <a:schemeClr val="bg1">
                    <a:lumMod val="85000"/>
                  </a:schemeClr>
                </a:solidFill>
              </a:rPr>
              <a:t>: )</a:t>
            </a:r>
            <a:endParaRPr lang="en-SG" dirty="0">
              <a:solidFill>
                <a:schemeClr val="bg1">
                  <a:lumMod val="85000"/>
                </a:schemeClr>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Information</a:t>
            </a:r>
            <a:endParaRPr lang="en-US" dirty="0"/>
          </a:p>
        </p:txBody>
      </p:sp>
      <p:sp>
        <p:nvSpPr>
          <p:cNvPr id="9" name="Content Placeholder 8"/>
          <p:cNvSpPr>
            <a:spLocks noGrp="1"/>
          </p:cNvSpPr>
          <p:nvPr>
            <p:ph idx="1"/>
          </p:nvPr>
        </p:nvSpPr>
        <p:spPr>
          <a:xfrm>
            <a:off x="3786182" y="2362200"/>
            <a:ext cx="4762528" cy="3962400"/>
          </a:xfrm>
        </p:spPr>
        <p:txBody>
          <a:bodyPr/>
          <a:lstStyle/>
          <a:p>
            <a:pPr marL="0"/>
            <a:r>
              <a:rPr lang="en-US" dirty="0" smtClean="0"/>
              <a:t>The Ministry of Health (MOH) is in charge of healthcare in Singapore. It ensures that all Singaporeans are entitled to quality and affordable healthcare.</a:t>
            </a:r>
          </a:p>
        </p:txBody>
      </p:sp>
      <p:sp>
        <p:nvSpPr>
          <p:cNvPr id="4" name="Right Arrow 3">
            <a:hlinkClick r:id="rId2" action="ppaction://hlinksldjump"/>
          </p:cNvPr>
          <p:cNvSpPr/>
          <p:nvPr/>
        </p:nvSpPr>
        <p:spPr>
          <a:xfrm>
            <a:off x="6000760" y="4500570"/>
            <a:ext cx="1643074" cy="714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SG"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Philosophy a.k.a Ideals</a:t>
            </a:r>
            <a:endParaRPr lang="en-US" dirty="0"/>
          </a:p>
        </p:txBody>
      </p:sp>
      <p:sp>
        <p:nvSpPr>
          <p:cNvPr id="3" name="Content Placeholder 8"/>
          <p:cNvSpPr txBox="1">
            <a:spLocks/>
          </p:cNvSpPr>
          <p:nvPr/>
        </p:nvSpPr>
        <p:spPr>
          <a:xfrm>
            <a:off x="3714744" y="2285992"/>
            <a:ext cx="4762528" cy="3962400"/>
          </a:xfrm>
          <a:prstGeom prst="rect">
            <a:avLst/>
          </a:prstGeom>
        </p:spPr>
        <p:txBody>
          <a:bodyPr/>
          <a:lstStyle/>
          <a:p>
            <a:pPr lvl="0" indent="-342900">
              <a:spcBef>
                <a:spcPct val="20000"/>
              </a:spcBef>
              <a:buSzPct val="200000"/>
            </a:pPr>
            <a:r>
              <a:rPr kumimoji="0" lang="en-US" sz="2400" b="1" i="0" u="none" strike="noStrike" kern="0" cap="none" spc="0" normalizeH="0" baseline="0" noProof="0" dirty="0" smtClean="0">
                <a:ln>
                  <a:noFill/>
                </a:ln>
                <a:solidFill>
                  <a:schemeClr val="accent5">
                    <a:lumMod val="50000"/>
                  </a:schemeClr>
                </a:solidFill>
                <a:effectLst/>
                <a:uLnTx/>
                <a:uFillTx/>
                <a:latin typeface="+mn-lt"/>
                <a:ea typeface="+mn-ea"/>
                <a:cs typeface="+mn-cs"/>
              </a:rPr>
              <a:t>“Building a healthy population through preventive healthcare programmes and promoting a healthy life style” </a:t>
            </a:r>
          </a:p>
          <a:p>
            <a:pPr lvl="0" indent="-342900">
              <a:spcBef>
                <a:spcPct val="20000"/>
              </a:spcBef>
              <a:buSzPct val="200000"/>
            </a:pPr>
            <a:r>
              <a:rPr kumimoji="0" lang="en-US" sz="2400" b="1" i="0" u="none" strike="noStrike" kern="0" cap="none" spc="0" normalizeH="0" baseline="0" noProof="0" dirty="0" smtClean="0">
                <a:ln>
                  <a:noFill/>
                </a:ln>
                <a:solidFill>
                  <a:schemeClr val="accent5">
                    <a:lumMod val="50000"/>
                  </a:schemeClr>
                </a:solidFill>
                <a:effectLst/>
                <a:uLnTx/>
                <a:uFillTx/>
                <a:latin typeface="+mn-lt"/>
                <a:ea typeface="+mn-ea"/>
                <a:cs typeface="+mn-cs"/>
              </a:rPr>
              <a:t>“Hospitals</a:t>
            </a:r>
            <a:r>
              <a:rPr kumimoji="0" lang="en-US" sz="2400" b="1" i="0" u="none" strike="noStrike" kern="0" cap="none" spc="0" normalizeH="0" noProof="0" dirty="0" smtClean="0">
                <a:ln>
                  <a:noFill/>
                </a:ln>
                <a:solidFill>
                  <a:schemeClr val="accent5">
                    <a:lumMod val="50000"/>
                  </a:schemeClr>
                </a:solidFill>
                <a:effectLst/>
                <a:uLnTx/>
                <a:uFillTx/>
                <a:latin typeface="+mn-lt"/>
                <a:ea typeface="+mn-ea"/>
                <a:cs typeface="+mn-cs"/>
              </a:rPr>
              <a:t> </a:t>
            </a:r>
            <a:r>
              <a:rPr lang="en-SG" sz="2400" b="1" dirty="0" smtClean="0">
                <a:solidFill>
                  <a:schemeClr val="accent5">
                    <a:lumMod val="50000"/>
                  </a:schemeClr>
                </a:solidFill>
                <a:latin typeface="+mn-lt"/>
              </a:rPr>
              <a:t>and </a:t>
            </a:r>
            <a:r>
              <a:rPr lang="en-SG" sz="2400" b="1" dirty="0" smtClean="0">
                <a:solidFill>
                  <a:schemeClr val="accent5">
                    <a:lumMod val="50000"/>
                  </a:schemeClr>
                </a:solidFill>
                <a:latin typeface="+mn-lt"/>
              </a:rPr>
              <a:t>healthcare system will never withhold help to a Singaporean because of financial limitations</a:t>
            </a:r>
            <a:r>
              <a:rPr lang="en-SG" sz="2400" b="1" dirty="0" smtClean="0">
                <a:solidFill>
                  <a:schemeClr val="accent5">
                    <a:lumMod val="50000"/>
                  </a:schemeClr>
                </a:solidFill>
                <a:latin typeface="+mn-lt"/>
              </a:rPr>
              <a:t>.”</a:t>
            </a:r>
            <a:endParaRPr kumimoji="0" lang="en-US" sz="2400" b="1" i="0" u="none" strike="noStrike" kern="0" cap="none" spc="0" normalizeH="0" baseline="0" noProof="0" dirty="0" smtClean="0">
              <a:ln>
                <a:noFill/>
              </a:ln>
              <a:solidFill>
                <a:schemeClr val="accent5">
                  <a:lumMod val="50000"/>
                </a:schemeClr>
              </a:solidFill>
              <a:effectLst/>
              <a:uLnTx/>
              <a:uFillTx/>
              <a:latin typeface="+mn-lt"/>
              <a:ea typeface="+mn-ea"/>
              <a:cs typeface="+mn-cs"/>
            </a:endParaRPr>
          </a:p>
        </p:txBody>
      </p:sp>
      <p:sp>
        <p:nvSpPr>
          <p:cNvPr id="5" name="Right Arrow 4">
            <a:hlinkClick r:id="rId2" action="ppaction://hlinksldjump"/>
          </p:cNvPr>
          <p:cNvSpPr/>
          <p:nvPr/>
        </p:nvSpPr>
        <p:spPr>
          <a:xfrm>
            <a:off x="6143636" y="5643578"/>
            <a:ext cx="1714512" cy="8572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SG" dirty="0"/>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357158" y="5143512"/>
            <a:ext cx="8501121" cy="785818"/>
          </a:xfrm>
          <a:prstGeom prst="roundRect">
            <a:avLst/>
          </a:prstGeom>
        </p:spPr>
        <p:style>
          <a:lnRef idx="0">
            <a:schemeClr val="accent6"/>
          </a:lnRef>
          <a:fillRef idx="3">
            <a:schemeClr val="accent6"/>
          </a:fillRef>
          <a:effectRef idx="3">
            <a:schemeClr val="accent6"/>
          </a:effectRef>
          <a:fontRef idx="minor">
            <a:schemeClr val="lt1"/>
          </a:fontRef>
        </p:style>
        <p:txBody>
          <a:bodyPr/>
          <a:lstStyle/>
          <a:p>
            <a:pPr algn="ctr"/>
            <a:r>
              <a:rPr lang="en-US" dirty="0" smtClean="0">
                <a:hlinkClick r:id="rId3" action="ppaction://hlinksldjump"/>
              </a:rPr>
              <a:t>THE </a:t>
            </a:r>
            <a:r>
              <a:rPr lang="en-US" u="sng" dirty="0" smtClean="0">
                <a:solidFill>
                  <a:srgbClr val="FF3300"/>
                </a:solidFill>
                <a:hlinkClick r:id="rId3" action="ppaction://hlinksldjump"/>
              </a:rPr>
              <a:t>SECRET</a:t>
            </a:r>
            <a:r>
              <a:rPr lang="en-US" dirty="0" smtClean="0">
                <a:hlinkClick r:id="rId3" action="ppaction://hlinksldjump"/>
              </a:rPr>
              <a:t> BEHIND SUCCESS</a:t>
            </a:r>
            <a:endParaRPr lang="en-US" dirty="0">
              <a:hlinkClick r:id="rId3" action="ppaction://hlinksldjump"/>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The Formula : 3M</a:t>
            </a:r>
            <a:endParaRPr lang="en-US" dirty="0"/>
          </a:p>
        </p:txBody>
      </p:sp>
      <p:sp>
        <p:nvSpPr>
          <p:cNvPr id="9" name="Content Placeholder 8"/>
          <p:cNvSpPr>
            <a:spLocks noGrp="1"/>
          </p:cNvSpPr>
          <p:nvPr>
            <p:ph idx="1"/>
          </p:nvPr>
        </p:nvSpPr>
        <p:spPr/>
        <p:txBody>
          <a:bodyPr/>
          <a:lstStyle/>
          <a:p>
            <a:pPr algn="ctr"/>
            <a:endParaRPr lang="en-US" dirty="0" smtClean="0"/>
          </a:p>
          <a:p>
            <a:pPr algn="ctr"/>
            <a:r>
              <a:rPr lang="en-US" dirty="0" smtClean="0"/>
              <a:t>(Medisave +</a:t>
            </a:r>
            <a:r>
              <a:rPr lang="en-US" dirty="0" smtClean="0"/>
              <a:t> </a:t>
            </a:r>
            <a:r>
              <a:rPr lang="en-US" dirty="0" smtClean="0"/>
              <a:t>Medishield) + </a:t>
            </a:r>
            <a:r>
              <a:rPr lang="en-US" dirty="0" smtClean="0"/>
              <a:t>Medifund</a:t>
            </a:r>
          </a:p>
          <a:p>
            <a:endParaRPr lang="en-US" dirty="0" smtClean="0"/>
          </a:p>
          <a:p>
            <a:pPr marL="0" algn="ctr"/>
            <a:r>
              <a:rPr lang="en-US" dirty="0" smtClean="0"/>
              <a:t>However, most importantly, it is due to healthy lifestyle promoting campaigns</a:t>
            </a:r>
          </a:p>
        </p:txBody>
      </p:sp>
      <p:sp>
        <p:nvSpPr>
          <p:cNvPr id="5" name="Right Arrow 4">
            <a:hlinkClick r:id="rId2" action="ppaction://hlinksldjump"/>
          </p:cNvPr>
          <p:cNvSpPr/>
          <p:nvPr/>
        </p:nvSpPr>
        <p:spPr>
          <a:xfrm>
            <a:off x="5357818" y="4429132"/>
            <a:ext cx="1357322" cy="10001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SG" dirty="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Medisave</a:t>
            </a:r>
            <a:endParaRPr lang="en-SG" dirty="0"/>
          </a:p>
        </p:txBody>
      </p:sp>
      <p:sp>
        <p:nvSpPr>
          <p:cNvPr id="3" name="Content Placeholder 2"/>
          <p:cNvSpPr>
            <a:spLocks noGrp="1"/>
          </p:cNvSpPr>
          <p:nvPr>
            <p:ph idx="1"/>
          </p:nvPr>
        </p:nvSpPr>
        <p:spPr>
          <a:xfrm>
            <a:off x="3643306" y="2362200"/>
            <a:ext cx="4929222" cy="3962400"/>
          </a:xfrm>
        </p:spPr>
        <p:txBody>
          <a:bodyPr/>
          <a:lstStyle/>
          <a:p>
            <a:r>
              <a:rPr lang="en-US" dirty="0" smtClean="0"/>
              <a:t>Introduced in 1984.</a:t>
            </a:r>
          </a:p>
          <a:p>
            <a:pPr marL="0"/>
            <a:r>
              <a:rPr lang="en-US" dirty="0" smtClean="0"/>
              <a:t>Put asides % of salary into their Medisave account to meet future medical expenses.</a:t>
            </a:r>
          </a:p>
          <a:p>
            <a:pPr marL="0"/>
            <a:r>
              <a:rPr lang="en-US" dirty="0" smtClean="0"/>
              <a:t>The savings can be withdrawn anytime to pay medical bills.</a:t>
            </a:r>
          </a:p>
          <a:p>
            <a:pPr marL="0"/>
            <a:r>
              <a:rPr lang="en-US" dirty="0" smtClean="0"/>
              <a:t>But there are withdrawal limits.</a:t>
            </a:r>
            <a:endParaRPr lang="en-SG" dirty="0"/>
          </a:p>
        </p:txBody>
      </p:sp>
      <p:sp>
        <p:nvSpPr>
          <p:cNvPr id="4" name="Chevron 3">
            <a:hlinkClick r:id="rId2" action="ppaction://hlinksldjump"/>
          </p:cNvPr>
          <p:cNvSpPr/>
          <p:nvPr/>
        </p:nvSpPr>
        <p:spPr>
          <a:xfrm>
            <a:off x="6643702" y="5572140"/>
            <a:ext cx="1857388" cy="10001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bg1"/>
                </a:solidFill>
              </a:rPr>
              <a:t>NEXT</a:t>
            </a:r>
            <a:endParaRPr lang="en-SG" sz="2000" dirty="0">
              <a:solidFill>
                <a:schemeClr val="bg1"/>
              </a:solidFill>
            </a:endParaRPr>
          </a:p>
        </p:txBody>
      </p:sp>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Medisave</a:t>
            </a:r>
            <a:endParaRPr lang="en-SG" dirty="0"/>
          </a:p>
        </p:txBody>
      </p:sp>
      <p:sp>
        <p:nvSpPr>
          <p:cNvPr id="3" name="Content Placeholder 2"/>
          <p:cNvSpPr>
            <a:spLocks noGrp="1"/>
          </p:cNvSpPr>
          <p:nvPr>
            <p:ph idx="1"/>
          </p:nvPr>
        </p:nvSpPr>
        <p:spPr>
          <a:xfrm>
            <a:off x="3619528" y="2362200"/>
            <a:ext cx="4953000" cy="3962400"/>
          </a:xfrm>
        </p:spPr>
        <p:txBody>
          <a:bodyPr/>
          <a:lstStyle/>
          <a:p>
            <a:pPr marL="0"/>
            <a:r>
              <a:rPr lang="en-US" dirty="0" smtClean="0"/>
              <a:t>As one gets older, one must contribute a greater % of their salaries.</a:t>
            </a:r>
          </a:p>
          <a:p>
            <a:pPr marL="0"/>
            <a:r>
              <a:rPr lang="en-US" dirty="0" smtClean="0"/>
              <a:t>More information: </a:t>
            </a:r>
            <a:r>
              <a:rPr lang="en-SG" dirty="0" smtClean="0">
                <a:hlinkClick r:id="rId2"/>
              </a:rPr>
              <a:t>http://</a:t>
            </a:r>
            <a:r>
              <a:rPr lang="en-SG" dirty="0" smtClean="0">
                <a:hlinkClick r:id="rId2"/>
              </a:rPr>
              <a:t>www.moh.gov.sg/mohcorp/hcfinancing.aspx?id=324</a:t>
            </a:r>
            <a:endParaRPr lang="en-SG" dirty="0" smtClean="0"/>
          </a:p>
          <a:p>
            <a:pPr marL="0"/>
            <a:endParaRPr lang="en-US" dirty="0" smtClean="0"/>
          </a:p>
          <a:p>
            <a:pPr marL="0"/>
            <a:endParaRPr lang="en-US" dirty="0" smtClean="0">
              <a:hlinkClick r:id="rId3" action="ppaction://hlinksldjump"/>
            </a:endParaRPr>
          </a:p>
          <a:p>
            <a:pPr marL="0" algn="ctr"/>
            <a:r>
              <a:rPr lang="en-US" dirty="0" smtClean="0">
                <a:hlinkClick r:id="rId3" action="ppaction://hlinksldjump"/>
              </a:rPr>
              <a:t>To Medishield &gt;</a:t>
            </a:r>
            <a:endParaRPr lang="en-SG" dirty="0"/>
          </a:p>
        </p:txBody>
      </p:sp>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Medishield</a:t>
            </a:r>
            <a:endParaRPr lang="en-SG" dirty="0"/>
          </a:p>
        </p:txBody>
      </p:sp>
      <p:sp>
        <p:nvSpPr>
          <p:cNvPr id="3" name="Content Placeholder 2"/>
          <p:cNvSpPr>
            <a:spLocks noGrp="1"/>
          </p:cNvSpPr>
          <p:nvPr>
            <p:ph idx="1"/>
          </p:nvPr>
        </p:nvSpPr>
        <p:spPr/>
        <p:txBody>
          <a:bodyPr/>
          <a:lstStyle/>
          <a:p>
            <a:r>
              <a:rPr lang="en-US" dirty="0" smtClean="0"/>
              <a:t>Introduced in 1990.</a:t>
            </a:r>
          </a:p>
          <a:p>
            <a:pPr marL="0"/>
            <a:r>
              <a:rPr lang="en-US" dirty="0" smtClean="0"/>
              <a:t>To meet the huge expenses due to major illnesses, which couldn’t be covered by Medisave only.</a:t>
            </a:r>
          </a:p>
          <a:p>
            <a:pPr marL="0"/>
            <a:endParaRPr lang="en-US" dirty="0" smtClean="0"/>
          </a:p>
          <a:p>
            <a:pPr marL="0"/>
            <a:r>
              <a:rPr lang="en-US" dirty="0" smtClean="0">
                <a:hlinkClick r:id="rId2" action="ppaction://hlinksldjump"/>
              </a:rPr>
              <a:t>How does Medishield works?</a:t>
            </a:r>
            <a:endParaRPr lang="en-US" dirty="0" smtClean="0"/>
          </a:p>
          <a:p>
            <a:pPr marL="0"/>
            <a:endParaRPr lang="en-US" dirty="0" smtClean="0"/>
          </a:p>
          <a:p>
            <a:pPr marL="0"/>
            <a:endParaRPr lang="en-US" dirty="0" smtClean="0"/>
          </a:p>
          <a:p>
            <a:pPr marL="0"/>
            <a:endParaRPr lang="en-US" dirty="0" smtClean="0"/>
          </a:p>
          <a:p>
            <a:pPr marL="0"/>
            <a:endParaRPr lang="en-SG" dirty="0"/>
          </a:p>
        </p:txBody>
      </p:sp>
      <p:sp>
        <p:nvSpPr>
          <p:cNvPr id="4" name="Rounded Rectangle 3">
            <a:hlinkClick r:id="rId3" action="ppaction://hlinksldjump"/>
          </p:cNvPr>
          <p:cNvSpPr/>
          <p:nvPr/>
        </p:nvSpPr>
        <p:spPr>
          <a:xfrm>
            <a:off x="3857620" y="5572140"/>
            <a:ext cx="4429156"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 I want to know about Medifund!!</a:t>
            </a:r>
            <a:endParaRPr lang="en-SG" dirty="0"/>
          </a:p>
        </p:txBody>
      </p:sp>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
            </a:r>
            <a:r>
              <a:rPr lang="en-US" dirty="0" smtClean="0"/>
              <a:t>edifund</a:t>
            </a:r>
            <a:endParaRPr lang="en-SG" dirty="0"/>
          </a:p>
        </p:txBody>
      </p:sp>
      <p:sp>
        <p:nvSpPr>
          <p:cNvPr id="3" name="Content Placeholder 2"/>
          <p:cNvSpPr>
            <a:spLocks noGrp="1"/>
          </p:cNvSpPr>
          <p:nvPr>
            <p:ph idx="1"/>
          </p:nvPr>
        </p:nvSpPr>
        <p:spPr/>
        <p:txBody>
          <a:bodyPr/>
          <a:lstStyle/>
          <a:p>
            <a:pPr marL="0"/>
            <a:r>
              <a:rPr lang="en-SG" b="0" dirty="0" smtClean="0"/>
              <a:t>Endowment </a:t>
            </a:r>
            <a:r>
              <a:rPr lang="en-SG" b="0" dirty="0" smtClean="0"/>
              <a:t>fund set up by the Government to help needy Singaporeans who are unable to pay for their medical </a:t>
            </a:r>
            <a:r>
              <a:rPr lang="en-SG" b="0" dirty="0" smtClean="0"/>
              <a:t>expenses, acting </a:t>
            </a:r>
            <a:r>
              <a:rPr lang="en-SG" b="0" dirty="0" smtClean="0"/>
              <a:t>as a safety net for those who cannot afford the subsidised bill charges, despite Medisave and </a:t>
            </a:r>
            <a:r>
              <a:rPr lang="en-SG" b="0" dirty="0" smtClean="0"/>
              <a:t>Medishield </a:t>
            </a:r>
            <a:r>
              <a:rPr lang="en-SG" b="0" dirty="0" smtClean="0"/>
              <a:t>coverage.</a:t>
            </a:r>
            <a:endParaRPr lang="en-SG" dirty="0"/>
          </a:p>
        </p:txBody>
      </p:sp>
      <p:sp>
        <p:nvSpPr>
          <p:cNvPr id="4" name="Flowchart: Alternate Process 3">
            <a:hlinkClick r:id="rId2" action="ppaction://hlinksldjump"/>
          </p:cNvPr>
          <p:cNvSpPr/>
          <p:nvPr/>
        </p:nvSpPr>
        <p:spPr>
          <a:xfrm>
            <a:off x="3929058" y="5715016"/>
            <a:ext cx="3929090" cy="71438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 GOT IT. LETS END.</a:t>
            </a:r>
            <a:endParaRPr lang="en-SG" dirty="0"/>
          </a:p>
        </p:txBody>
      </p:sp>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Medical pressure design templat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rizona_summer">
      <a:majorFont>
        <a:latin typeface="Impact"/>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rizona_summ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rizona_summ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rizona_summ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rizona_summ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rizona_summ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rizona_summ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rizona_summ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rizona_summ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rizona_summ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rizona_summ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rizona_summ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rizona_summ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Medical pressure design template</Template>
  <TotalTime>88</TotalTime>
  <Words>493</Words>
  <Application>Microsoft Office PowerPoint</Application>
  <PresentationFormat>On-screen Show (4:3)</PresentationFormat>
  <Paragraphs>79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Medical pressure design template</vt:lpstr>
      <vt:lpstr>HEALTHCARE @SG</vt:lpstr>
      <vt:lpstr>Information</vt:lpstr>
      <vt:lpstr>Philosophy a.k.a Ideals</vt:lpstr>
      <vt:lpstr>THE SECRET BEHIND SUCCESS</vt:lpstr>
      <vt:lpstr>The Formula : 3M</vt:lpstr>
      <vt:lpstr>Medisave</vt:lpstr>
      <vt:lpstr>Medisave</vt:lpstr>
      <vt:lpstr>Medishield</vt:lpstr>
      <vt:lpstr>Medifund</vt:lpstr>
      <vt:lpstr>Conclusion</vt:lpstr>
      <vt:lpstr>How Medishield works</vt:lpstr>
      <vt:lpstr>Click to find out more!</vt:lpstr>
      <vt:lpstr>Claimable Limits</vt:lpstr>
      <vt:lpstr>Deductible</vt:lpstr>
      <vt:lpstr>Co-insurance</vt:lpstr>
      <vt:lpstr>Slide 16</vt:lpstr>
      <vt:lpstr>Slide 17</vt:lpstr>
      <vt:lpstr>Thank You.</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HEALTHCARE @SG</dc:title>
  <dc:creator>shaw</dc:creator>
  <cp:lastModifiedBy>shaw</cp:lastModifiedBy>
  <cp:revision>9</cp:revision>
  <dcterms:created xsi:type="dcterms:W3CDTF">2009-06-29T12:37:11Z</dcterms:created>
  <dcterms:modified xsi:type="dcterms:W3CDTF">2009-06-29T14:05:45Z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TC103368011033</vt:lpwstr>
  </property>
</Properties>
</file>